
<file path=[Content_Types].xml><?xml version="1.0" encoding="utf-8"?>
<Types xmlns="http://schemas.openxmlformats.org/package/2006/content-types">
  <Override PartName="/_rels/.rels" ContentType="application/vnd.openxmlformats-package.relationships+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_rels/notesSlide45.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5.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39.xml.rels" ContentType="application/vnd.openxmlformats-package.relationships+xml"/>
  <Override PartName="/ppt/notesSlides/_rels/notesSlide28.xml.rels" ContentType="application/vnd.openxmlformats-package.relationships+xml"/>
  <Override PartName="/ppt/notesSlides/_rels/notesSlide38.xml.rels" ContentType="application/vnd.openxmlformats-package.relationships+xml"/>
  <Override PartName="/ppt/notesSlides/_rels/notesSlide27.xml.rels" ContentType="application/vnd.openxmlformats-package.relationships+xml"/>
  <Override PartName="/ppt/notesSlides/_rels/notesSlide25.xml.rels" ContentType="application/vnd.openxmlformats-package.relationships+xml"/>
  <Override PartName="/ppt/notesSlides/_rels/notesSlide24.xml.rels" ContentType="application/vnd.openxmlformats-package.relationships+xml"/>
  <Override PartName="/ppt/notesSlides/_rels/notesSlide23.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31.xml.rels" ContentType="application/vnd.openxmlformats-package.relationships+xml"/>
  <Override PartName="/ppt/notesSlides/_rels/notesSlide9.xml.rels" ContentType="application/vnd.openxmlformats-package.relationships+xml"/>
  <Override PartName="/ppt/notesSlides/_rels/notesSlide44.xml.rels" ContentType="application/vnd.openxmlformats-package.relationships+xml"/>
  <Override PartName="/ppt/notesSlides/_rels/notesSlide8.xml.rels" ContentType="application/vnd.openxmlformats-package.relationships+xml"/>
  <Override PartName="/ppt/notesSlides/_rels/notesSlide43.xml.rels" ContentType="application/vnd.openxmlformats-package.relationships+xml"/>
  <Override PartName="/ppt/notesSlides/_rels/notesSlide7.xml.rels" ContentType="application/vnd.openxmlformats-package.relationships+xml"/>
  <Override PartName="/ppt/notesSlides/_rels/notesSlide42.xml.rels" ContentType="application/vnd.openxmlformats-package.relationships+xml"/>
  <Override PartName="/ppt/notesSlides/_rels/notesSlide6.xml.rels" ContentType="application/vnd.openxmlformats-package.relationships+xml"/>
  <Override PartName="/ppt/notesSlides/_rels/notesSlide41.xml.rels" ContentType="application/vnd.openxmlformats-package.relationships+xml"/>
  <Override PartName="/ppt/notesSlides/_rels/notesSlide5.xml.rels" ContentType="application/vnd.openxmlformats-package.relationships+xml"/>
  <Override PartName="/ppt/notesSlides/_rels/notesSlide40.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11.xml.rels" ContentType="application/vnd.openxmlformats-package.relationships+xml"/>
  <Override PartName="/ppt/notesSlides/_rels/notesSlide1.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2.xml.rels" ContentType="application/vnd.openxmlformats-package.relationships+xml"/>
  <Override PartName="/ppt/notesSlides/_rels/notesSlide19.xml.rels" ContentType="application/vnd.openxmlformats-package.relationships+xml"/>
  <Override PartName="/ppt/notesSlides/_rels/notesSlide34.xml.rels" ContentType="application/vnd.openxmlformats-package.relationships+xml"/>
  <Override PartName="/ppt/notesSlides/_rels/notesSlide20.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26.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45.xml" ContentType="application/vnd.openxmlformats-officedocument.presentationml.notesSlide+xml"/>
  <Override PartName="/ppt/notesSlides/notesSlide2.xml" ContentType="application/vnd.openxmlformats-officedocument.presentationml.notesSlide+xml"/>
  <Override PartName="/ppt/notesSlides/notesSlide44.xml" ContentType="application/vnd.openxmlformats-officedocument.presentationml.notesSlide+xml"/>
  <Override PartName="/ppt/notesSlides/notesSlide1.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45.xml.rels" ContentType="application/vnd.openxmlformats-package.relationships+xml"/>
  <Override PartName="/ppt/slides/_rels/slide34.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_rels/presentation.xml.rels" ContentType="application/vnd.openxmlformats-package.relationships+xml"/>
  <Override PartName="/ppt/media/image27.png" ContentType="image/png"/>
  <Override PartName="/ppt/media/image26.png" ContentType="image/png"/>
  <Override PartName="/ppt/media/image25.png" ContentType="image/png"/>
  <Override PartName="/ppt/media/image24.png" ContentType="image/png"/>
  <Override PartName="/ppt/media/image9.png" ContentType="image/png"/>
  <Override PartName="/ppt/media/image23.png" ContentType="image/png"/>
  <Override PartName="/ppt/media/image8.png" ContentType="image/png"/>
  <Override PartName="/ppt/media/image10.jpeg" ContentType="image/jpeg"/>
  <Override PartName="/ppt/media/image14.png" ContentType="image/png"/>
  <Override PartName="/ppt/media/image4.png" ContentType="image/png"/>
  <Override PartName="/ppt/media/image3.png" ContentType="image/png"/>
  <Override PartName="/ppt/media/image2.png" ContentType="image/png"/>
  <Override PartName="/ppt/media/image7.png" ContentType="image/png"/>
  <Override PartName="/ppt/media/image22.png" ContentType="image/png"/>
  <Override PartName="/ppt/media/image1.png" ContentType="image/png"/>
  <Override PartName="/ppt/media/image6.png" ContentType="image/png"/>
  <Override PartName="/ppt/media/image21.png" ContentType="image/png"/>
  <Override PartName="/ppt/media/image11.png" ContentType="image/png"/>
  <Override PartName="/ppt/media/image12.png" ContentType="image/png"/>
  <Override PartName="/ppt/media/image13.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5.png" ContentType="image/png"/>
  <Override PartName="/ppt/media/image20.png" ContentType="image/png"/>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 name="PlaceHolder 1"/>
          <p:cNvSpPr>
            <a:spLocks noGrp="1"/>
          </p:cNvSpPr>
          <p:nvPr>
            <p:ph type="body"/>
          </p:nvPr>
        </p:nvSpPr>
        <p:spPr>
          <a:xfrm>
            <a:off x="756000" y="5078520"/>
            <a:ext cx="6047640" cy="4811040"/>
          </a:xfrm>
          <a:prstGeom prst="rect">
            <a:avLst/>
          </a:prstGeom>
        </p:spPr>
        <p:txBody>
          <a:bodyPr lIns="0" rIns="0" tIns="0" bIns="0"/>
          <a:p>
            <a:r>
              <a:rPr lang="ro-RO" sz="2000" spc="-1">
                <a:latin typeface="Arial"/>
              </a:rPr>
              <a:t>Click to edit the notes format</a:t>
            </a:r>
            <a:endParaRPr/>
          </a:p>
        </p:txBody>
      </p:sp>
      <p:sp>
        <p:nvSpPr>
          <p:cNvPr id="83" name="PlaceHolder 2"/>
          <p:cNvSpPr>
            <a:spLocks noGrp="1"/>
          </p:cNvSpPr>
          <p:nvPr>
            <p:ph type="hdr"/>
          </p:nvPr>
        </p:nvSpPr>
        <p:spPr>
          <a:xfrm>
            <a:off x="0" y="0"/>
            <a:ext cx="3280680" cy="534240"/>
          </a:xfrm>
          <a:prstGeom prst="rect">
            <a:avLst/>
          </a:prstGeom>
        </p:spPr>
        <p:txBody>
          <a:bodyPr lIns="0" rIns="0" tIns="0" bIns="0"/>
          <a:p>
            <a:r>
              <a:rPr lang="ro-RO" sz="1400" spc="-1">
                <a:latin typeface="Times New Roman"/>
              </a:rPr>
              <a:t>&lt;header&gt;</a:t>
            </a:r>
            <a:endParaRPr/>
          </a:p>
        </p:txBody>
      </p:sp>
      <p:sp>
        <p:nvSpPr>
          <p:cNvPr id="84" name="PlaceHolder 3"/>
          <p:cNvSpPr>
            <a:spLocks noGrp="1"/>
          </p:cNvSpPr>
          <p:nvPr>
            <p:ph type="dt"/>
          </p:nvPr>
        </p:nvSpPr>
        <p:spPr>
          <a:xfrm>
            <a:off x="4278960" y="0"/>
            <a:ext cx="3280680" cy="534240"/>
          </a:xfrm>
          <a:prstGeom prst="rect">
            <a:avLst/>
          </a:prstGeom>
        </p:spPr>
        <p:txBody>
          <a:bodyPr lIns="0" rIns="0" tIns="0" bIns="0"/>
          <a:p>
            <a:pPr algn="r"/>
            <a:r>
              <a:rPr lang="ro-RO" sz="1400" spc="-1">
                <a:latin typeface="Times New Roman"/>
              </a:rPr>
              <a:t>&lt;date/time&gt;</a:t>
            </a:r>
            <a:endParaRPr/>
          </a:p>
        </p:txBody>
      </p:sp>
      <p:sp>
        <p:nvSpPr>
          <p:cNvPr id="85" name="PlaceHolder 4"/>
          <p:cNvSpPr>
            <a:spLocks noGrp="1"/>
          </p:cNvSpPr>
          <p:nvPr>
            <p:ph type="ftr"/>
          </p:nvPr>
        </p:nvSpPr>
        <p:spPr>
          <a:xfrm>
            <a:off x="0" y="10157400"/>
            <a:ext cx="3280680" cy="534240"/>
          </a:xfrm>
          <a:prstGeom prst="rect">
            <a:avLst/>
          </a:prstGeom>
        </p:spPr>
        <p:txBody>
          <a:bodyPr lIns="0" rIns="0" tIns="0" bIns="0" anchor="b"/>
          <a:p>
            <a:r>
              <a:rPr lang="ro-RO" sz="1400" spc="-1">
                <a:latin typeface="Times New Roman"/>
              </a:rPr>
              <a:t>&lt;footer&gt;</a:t>
            </a:r>
            <a:endParaRPr/>
          </a:p>
        </p:txBody>
      </p:sp>
      <p:sp>
        <p:nvSpPr>
          <p:cNvPr id="86" name="PlaceHolder 5"/>
          <p:cNvSpPr>
            <a:spLocks noGrp="1"/>
          </p:cNvSpPr>
          <p:nvPr>
            <p:ph type="sldNum"/>
          </p:nvPr>
        </p:nvSpPr>
        <p:spPr>
          <a:xfrm>
            <a:off x="4278960" y="10157400"/>
            <a:ext cx="3280680" cy="534240"/>
          </a:xfrm>
          <a:prstGeom prst="rect">
            <a:avLst/>
          </a:prstGeom>
        </p:spPr>
        <p:txBody>
          <a:bodyPr lIns="0" rIns="0" tIns="0" bIns="0" anchor="b"/>
          <a:p>
            <a:pPr algn="r"/>
            <a:fld id="{691C45F3-7628-4E71-8489-99801364818D}" type="slidenum">
              <a:rPr lang="ro-RO" sz="1400" spc="-1">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8" name="PlaceHolder 1"/>
          <p:cNvSpPr>
            <a:spLocks noGrp="1"/>
          </p:cNvSpPr>
          <p:nvPr>
            <p:ph type="body"/>
          </p:nvPr>
        </p:nvSpPr>
        <p:spPr>
          <a:xfrm>
            <a:off x="685800" y="4400640"/>
            <a:ext cx="5485320" cy="3599280"/>
          </a:xfrm>
          <a:prstGeom prst="rect">
            <a:avLst/>
          </a:prstGeom>
        </p:spPr>
        <p:txBody>
          <a:bodyPr lIns="0" rIns="0" tIns="0" bIns="0"/>
          <a:p>
            <a:endParaRPr/>
          </a:p>
        </p:txBody>
      </p:sp>
      <p:sp>
        <p:nvSpPr>
          <p:cNvPr id="239" name="CustomShape 2"/>
          <p:cNvSpPr/>
          <p:nvPr/>
        </p:nvSpPr>
        <p:spPr>
          <a:xfrm>
            <a:off x="3884760" y="8685360"/>
            <a:ext cx="2970720" cy="457560"/>
          </a:xfrm>
          <a:prstGeom prst="rect">
            <a:avLst/>
          </a:prstGeom>
          <a:noFill/>
          <a:ln>
            <a:noFill/>
          </a:ln>
        </p:spPr>
        <p:style>
          <a:lnRef idx="0"/>
          <a:fillRef idx="0"/>
          <a:effectRef idx="0"/>
          <a:fontRef idx="minor"/>
        </p:style>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6" name="PlaceHolder 1"/>
          <p:cNvSpPr>
            <a:spLocks noGrp="1"/>
          </p:cNvSpPr>
          <p:nvPr>
            <p:ph type="body"/>
          </p:nvPr>
        </p:nvSpPr>
        <p:spPr>
          <a:xfrm>
            <a:off x="685800" y="4400640"/>
            <a:ext cx="5485680" cy="3599640"/>
          </a:xfrm>
          <a:prstGeom prst="rect">
            <a:avLst/>
          </a:prstGeom>
        </p:spPr>
        <p:txBody>
          <a:bodyPr lIns="0" rIns="0" tIns="0" bIns="0"/>
          <a:p>
            <a:endParaRPr/>
          </a:p>
        </p:txBody>
      </p:sp>
      <p:sp>
        <p:nvSpPr>
          <p:cNvPr id="257"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8" name="PlaceHolder 1"/>
          <p:cNvSpPr>
            <a:spLocks noGrp="1"/>
          </p:cNvSpPr>
          <p:nvPr>
            <p:ph type="body"/>
          </p:nvPr>
        </p:nvSpPr>
        <p:spPr>
          <a:xfrm>
            <a:off x="685800" y="4400640"/>
            <a:ext cx="5485680" cy="3599640"/>
          </a:xfrm>
          <a:prstGeom prst="rect">
            <a:avLst/>
          </a:prstGeom>
        </p:spPr>
        <p:txBody>
          <a:bodyPr lIns="0" rIns="0" tIns="0" bIns="0"/>
          <a:p>
            <a:endParaRPr/>
          </a:p>
          <a:p>
            <a:r>
              <a:rPr lang="ro-RO" sz="1400" spc="-1" strike="noStrike">
                <a:uFill>
                  <a:solidFill>
                    <a:srgbClr val="ffffff"/>
                  </a:solidFill>
                </a:uFill>
                <a:latin typeface="Arial"/>
              </a:rPr>
              <a:t>Atunci când vorbim de contextul de execuție al aplicației sau al sistemului software vorbim de fapt despre alte componente externe acestuia care sunt imature și/sau instabile: adică</a:t>
            </a:r>
            <a:r>
              <a:rPr lang="ro-RO" sz="1400" spc="-1" strike="noStrike">
                <a:solidFill>
                  <a:srgbClr val="000000"/>
                </a:solidFill>
                <a:uFill>
                  <a:solidFill>
                    <a:srgbClr val="ffffff"/>
                  </a:solidFill>
                </a:uFill>
                <a:latin typeface="Lato"/>
              </a:rPr>
              <a:t> aflate în diferite etape intermediare de dezvoltare (snapshot, pre-alpha, alpha, beta) sau care prezintă vicii de fabricație (defecte de producție).</a:t>
            </a:r>
            <a:endParaRPr/>
          </a:p>
          <a:p>
            <a:endParaRPr/>
          </a:p>
          <a:p>
            <a:r>
              <a:rPr lang="ro-RO" sz="1400" spc="-1" strike="noStrike">
                <a:solidFill>
                  <a:srgbClr val="000000"/>
                </a:solidFill>
                <a:uFill>
                  <a:solidFill>
                    <a:srgbClr val="ffffff"/>
                  </a:solidFill>
                </a:uFill>
                <a:latin typeface="Lato"/>
              </a:rPr>
              <a:t>În cazul defectelor indirecte, cauza se găsește în afara aplicațiilor software - aceastea din urmă fiind deseori scrise corect.</a:t>
            </a:r>
            <a:endParaRPr/>
          </a:p>
          <a:p>
            <a:endParaRPr/>
          </a:p>
          <a:p>
            <a:r>
              <a:rPr lang="ro-RO" sz="1400" spc="-1" strike="noStrike">
                <a:solidFill>
                  <a:srgbClr val="000000"/>
                </a:solidFill>
                <a:uFill>
                  <a:solidFill>
                    <a:srgbClr val="ffffff"/>
                  </a:solidFill>
                </a:uFill>
                <a:latin typeface="Lato"/>
              </a:rPr>
              <a:t>How to Run a Program in Compatibility Mode in Windows 7</a:t>
            </a:r>
            <a:endParaRPr/>
          </a:p>
          <a:p>
            <a:endParaRPr/>
          </a:p>
          <a:p>
            <a:r>
              <a:rPr lang="ro-RO" sz="1400" spc="-1" strike="noStrike">
                <a:solidFill>
                  <a:srgbClr val="000000"/>
                </a:solidFill>
                <a:uFill>
                  <a:solidFill>
                    <a:srgbClr val="ffffff"/>
                  </a:solidFill>
                </a:uFill>
                <a:latin typeface="Lato"/>
              </a:rPr>
              <a:t>Information</a:t>
            </a:r>
            <a:endParaRPr/>
          </a:p>
          <a:p>
            <a:r>
              <a:rPr lang="ro-RO" sz="1400" spc="-1" strike="noStrike">
                <a:solidFill>
                  <a:srgbClr val="000000"/>
                </a:solidFill>
                <a:uFill>
                  <a:solidFill>
                    <a:srgbClr val="ffffff"/>
                  </a:solidFill>
                </a:uFill>
                <a:latin typeface="Lato"/>
              </a:rPr>
              <a:t>Compatibility mode allows a older program written for an earlier versions of Windows to possibly run in Windows 7. You can also use Compatibility mode to always have a program to Run as an administrator.</a:t>
            </a:r>
            <a:endParaRPr/>
          </a:p>
          <a:p>
            <a:endParaRPr/>
          </a:p>
          <a:p>
            <a:r>
              <a:rPr lang="ro-RO" sz="1400" spc="-1" strike="noStrike">
                <a:solidFill>
                  <a:srgbClr val="000000"/>
                </a:solidFill>
                <a:uFill>
                  <a:solidFill>
                    <a:srgbClr val="ffffff"/>
                  </a:solidFill>
                </a:uFill>
                <a:latin typeface="Lato"/>
              </a:rPr>
              <a:t>Note</a:t>
            </a:r>
            <a:endParaRPr/>
          </a:p>
          <a:p>
            <a:r>
              <a:rPr lang="ro-RO" sz="1400" spc="-1" strike="noStrike">
                <a:solidFill>
                  <a:srgbClr val="000000"/>
                </a:solidFill>
                <a:uFill>
                  <a:solidFill>
                    <a:srgbClr val="ffffff"/>
                  </a:solidFill>
                </a:uFill>
                <a:latin typeface="Lato"/>
              </a:rPr>
              <a:t>32 bit Windows has emulation for 16 bit programs built in. 64-bit Windows only has emulation for 32 bit programs. If the program ran on 32-bit Windows 7 and not 64 bit, then chances are it's a 16 bit program and you may have to use something like DosBox or XP Mode to be able to run it in 64-bit Windows.</a:t>
            </a:r>
            <a:endParaRPr/>
          </a:p>
          <a:p>
            <a:endParaRPr/>
          </a:p>
          <a:p>
            <a:r>
              <a:rPr lang="ro-RO" sz="1400" spc="-1" strike="noStrike">
                <a:solidFill>
                  <a:srgbClr val="000000"/>
                </a:solidFill>
                <a:uFill>
                  <a:solidFill>
                    <a:srgbClr val="ffffff"/>
                  </a:solidFill>
                </a:uFill>
                <a:latin typeface="Lato"/>
              </a:rPr>
              <a:t>Tip</a:t>
            </a:r>
            <a:endParaRPr/>
          </a:p>
          <a:p>
            <a:r>
              <a:rPr lang="ro-RO" sz="1400" spc="-1" strike="noStrike">
                <a:solidFill>
                  <a:srgbClr val="000000"/>
                </a:solidFill>
                <a:uFill>
                  <a:solidFill>
                    <a:srgbClr val="ffffff"/>
                  </a:solidFill>
                </a:uFill>
                <a:latin typeface="Lato"/>
              </a:rPr>
              <a:t>If changing the Compatibility settings does not fix the problem, go to the program manufacturer's website to see if there is an update for the program.</a:t>
            </a:r>
            <a:endParaRPr/>
          </a:p>
          <a:p>
            <a:endParaRPr/>
          </a:p>
          <a:p>
            <a:r>
              <a:rPr lang="ro-RO" sz="1400" spc="-1" strike="noStrike">
                <a:solidFill>
                  <a:srgbClr val="000000"/>
                </a:solidFill>
                <a:uFill>
                  <a:solidFill>
                    <a:srgbClr val="ffffff"/>
                  </a:solidFill>
                </a:uFill>
                <a:latin typeface="Lato"/>
              </a:rPr>
              <a:t>To see if your software is compatible with Windows 7, check it here: Windows 7 Compatibility Center home</a:t>
            </a:r>
            <a:endParaRPr/>
          </a:p>
          <a:p>
            <a:endParaRPr/>
          </a:p>
          <a:p>
            <a:r>
              <a:rPr lang="ro-RO" sz="1400" spc="-1" strike="noStrike">
                <a:solidFill>
                  <a:srgbClr val="000000"/>
                </a:solidFill>
                <a:uFill>
                  <a:solidFill>
                    <a:srgbClr val="ffffff"/>
                  </a:solidFill>
                </a:uFill>
                <a:latin typeface="Lato"/>
              </a:rPr>
              <a:t>Warning</a:t>
            </a:r>
            <a:endParaRPr/>
          </a:p>
          <a:p>
            <a:r>
              <a:rPr lang="ro-RO" sz="1400" spc="-1" strike="noStrike">
                <a:solidFill>
                  <a:srgbClr val="000000"/>
                </a:solidFill>
                <a:uFill>
                  <a:solidFill>
                    <a:srgbClr val="ffffff"/>
                  </a:solidFill>
                </a:uFill>
                <a:latin typeface="Lato"/>
              </a:rPr>
              <a:t>Do not use Compatibility mode on antivirus programs, firewall programs, disk utilities, or other system programs because it could cause data loss or create a security risk.</a:t>
            </a:r>
            <a:endParaRPr/>
          </a:p>
          <a:p>
            <a:endParaRPr/>
          </a:p>
          <a:p>
            <a:r>
              <a:rPr lang="ro-RO" sz="1400" spc="-1" strike="noStrike">
                <a:solidFill>
                  <a:srgbClr val="000000"/>
                </a:solidFill>
                <a:uFill>
                  <a:solidFill>
                    <a:srgbClr val="ffffff"/>
                  </a:solidFill>
                </a:uFill>
                <a:latin typeface="Lato"/>
              </a:rPr>
              <a:t>You only want to use these type of programs for the Windows listed in their system requirements.</a:t>
            </a:r>
            <a:endParaRPr/>
          </a:p>
        </p:txBody>
      </p:sp>
      <p:sp>
        <p:nvSpPr>
          <p:cNvPr id="259"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0" name="PlaceHolder 1"/>
          <p:cNvSpPr>
            <a:spLocks noGrp="1"/>
          </p:cNvSpPr>
          <p:nvPr>
            <p:ph type="body"/>
          </p:nvPr>
        </p:nvSpPr>
        <p:spPr>
          <a:xfrm>
            <a:off x="685800" y="4400640"/>
            <a:ext cx="5485680" cy="3599640"/>
          </a:xfrm>
          <a:prstGeom prst="rect">
            <a:avLst/>
          </a:prstGeom>
        </p:spPr>
        <p:txBody>
          <a:bodyPr lIns="0" rIns="0" tIns="0" bIns="0"/>
          <a:p>
            <a:pPr marL="216000" indent="-215640" algn="just">
              <a:lnSpc>
                <a:spcPct val="100000"/>
              </a:lnSpc>
              <a:buFont typeface="Arial"/>
              <a:buChar char="•"/>
            </a:pPr>
            <a:r>
              <a:rPr lang="ro-RO" sz="2400" spc="-1" strike="noStrike">
                <a:solidFill>
                  <a:srgbClr val="000000"/>
                </a:solidFill>
                <a:uFill>
                  <a:solidFill>
                    <a:srgbClr val="ffffff"/>
                  </a:solidFill>
                </a:uFill>
                <a:latin typeface="Lato"/>
              </a:rPr>
              <a:t>Datorită intervalului de timp implicat, aceste bug-uri sunt relativ greu de depistat, reprodus și reparat.</a:t>
            </a:r>
            <a:endParaRPr/>
          </a:p>
        </p:txBody>
      </p:sp>
      <p:sp>
        <p:nvSpPr>
          <p:cNvPr id="261"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2" name="PlaceHolder 1"/>
          <p:cNvSpPr>
            <a:spLocks noGrp="1"/>
          </p:cNvSpPr>
          <p:nvPr>
            <p:ph type="body"/>
          </p:nvPr>
        </p:nvSpPr>
        <p:spPr>
          <a:xfrm>
            <a:off x="685800" y="4400640"/>
            <a:ext cx="5485680" cy="3599640"/>
          </a:xfrm>
          <a:prstGeom prst="rect">
            <a:avLst/>
          </a:prstGeom>
        </p:spPr>
        <p:txBody>
          <a:bodyPr lIns="0" rIns="0" tIns="0" bIns="0"/>
          <a:p>
            <a:endParaRPr/>
          </a:p>
        </p:txBody>
      </p:sp>
      <p:sp>
        <p:nvSpPr>
          <p:cNvPr id="263"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4" name="PlaceHolder 1"/>
          <p:cNvSpPr>
            <a:spLocks noGrp="1"/>
          </p:cNvSpPr>
          <p:nvPr>
            <p:ph type="body"/>
          </p:nvPr>
        </p:nvSpPr>
        <p:spPr>
          <a:xfrm>
            <a:off x="685800" y="4400640"/>
            <a:ext cx="5485680" cy="3599640"/>
          </a:xfrm>
          <a:prstGeom prst="rect">
            <a:avLst/>
          </a:prstGeom>
        </p:spPr>
        <p:txBody>
          <a:bodyPr lIns="0" rIns="0" tIns="0" bIns="0"/>
          <a:p>
            <a:pPr lvl="1" marL="216000" indent="-215640" algn="just">
              <a:lnSpc>
                <a:spcPct val="100000"/>
              </a:lnSpc>
              <a:buSzPct val="75000"/>
              <a:buFont typeface="Symbol"/>
              <a:buChar char=""/>
            </a:pPr>
            <a:r>
              <a:rPr lang="ro-RO" sz="1800" spc="-1" strike="noStrike">
                <a:solidFill>
                  <a:srgbClr val="000000"/>
                </a:solidFill>
                <a:uFill>
                  <a:solidFill>
                    <a:srgbClr val="ffffff"/>
                  </a:solidFill>
                </a:uFill>
                <a:latin typeface="Lato"/>
              </a:rPr>
              <a:t>Defectele de timing în care viteza de procesare joacă un rol esențial iar oprirea codului printr-o operație de debug conduce la anularea glitch-ului (debugging-ul clasic fiind incompatibil cu această clasă de defecte, glitch-ul depinzănd direct de timing);</a:t>
            </a:r>
            <a:endParaRPr/>
          </a:p>
          <a:p>
            <a:pPr lvl="1" marL="216000" indent="-215640" algn="just">
              <a:lnSpc>
                <a:spcPct val="100000"/>
              </a:lnSpc>
              <a:buSzPct val="75000"/>
              <a:buFont typeface="Symbol"/>
              <a:buChar char=""/>
            </a:pPr>
            <a:r>
              <a:rPr lang="ro-RO" sz="1800" spc="-1" strike="noStrike">
                <a:solidFill>
                  <a:srgbClr val="000000"/>
                </a:solidFill>
                <a:uFill>
                  <a:solidFill>
                    <a:srgbClr val="ffffff"/>
                  </a:solidFill>
                </a:uFill>
                <a:latin typeface="Lato"/>
              </a:rPr>
              <a:t>Defectele de inițializare în care anumite variabile globale sau locale sunt utilizate înainte de a fi inițializate producând uneori rezultate neașteptate. Natura acestor erori este deseori aleatorie și depinde de conținutul locatiei de memorie al variabilelor respective;</a:t>
            </a:r>
            <a:endParaRPr/>
          </a:p>
          <a:p>
            <a:pPr lvl="1" marL="216000" indent="-215640" algn="just">
              <a:lnSpc>
                <a:spcPct val="100000"/>
              </a:lnSpc>
              <a:buSzPct val="75000"/>
              <a:buFont typeface="Symbol"/>
              <a:buChar char=""/>
            </a:pPr>
            <a:r>
              <a:rPr lang="ro-RO" sz="1800" spc="-1" strike="noStrike">
                <a:solidFill>
                  <a:srgbClr val="000000"/>
                </a:solidFill>
                <a:uFill>
                  <a:solidFill>
                    <a:srgbClr val="ffffff"/>
                  </a:solidFill>
                </a:uFill>
                <a:latin typeface="Lato"/>
              </a:rPr>
              <a:t>Defecte datorate erorilor de comunicație, etc. (vezi streaming-urile digitale audio/video în condiții de heavy-load);</a:t>
            </a:r>
            <a:endParaRPr/>
          </a:p>
        </p:txBody>
      </p:sp>
      <p:sp>
        <p:nvSpPr>
          <p:cNvPr id="265"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6" name="PlaceHolder 1"/>
          <p:cNvSpPr>
            <a:spLocks noGrp="1"/>
          </p:cNvSpPr>
          <p:nvPr>
            <p:ph type="body"/>
          </p:nvPr>
        </p:nvSpPr>
        <p:spPr>
          <a:xfrm>
            <a:off x="685800" y="4400640"/>
            <a:ext cx="5485680" cy="3599640"/>
          </a:xfrm>
          <a:prstGeom prst="rect">
            <a:avLst/>
          </a:prstGeom>
        </p:spPr>
        <p:txBody>
          <a:bodyPr lIns="0" rIns="0" tIns="0" bIns="0"/>
          <a:p>
            <a:r>
              <a:rPr lang="ro-RO" sz="1400" spc="-1" strike="noStrike">
                <a:uFill>
                  <a:solidFill>
                    <a:srgbClr val="ffffff"/>
                  </a:solidFill>
                </a:uFill>
                <a:latin typeface="Arial"/>
              </a:rPr>
              <a:t>Atunci când vorbim de contextul de execuție al aplicației sau al sistemului software vorbim de fapt despre alte componente externe acestuia care sunt imature și/sau instabile: adică</a:t>
            </a:r>
            <a:r>
              <a:rPr lang="ro-RO" sz="1800" spc="-1" strike="noStrike">
                <a:solidFill>
                  <a:srgbClr val="000000"/>
                </a:solidFill>
                <a:uFill>
                  <a:solidFill>
                    <a:srgbClr val="ffffff"/>
                  </a:solidFill>
                </a:uFill>
                <a:latin typeface="Lato"/>
              </a:rPr>
              <a:t> aflate în diferite etape intermediare de dezvoltare (snapshot, pre-alpha, alpha, beta) sau care prezintă vicii de fabricație (defecte de producție)</a:t>
            </a:r>
            <a:endParaRPr/>
          </a:p>
        </p:txBody>
      </p:sp>
      <p:sp>
        <p:nvSpPr>
          <p:cNvPr id="267"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8" name="PlaceHolder 1"/>
          <p:cNvSpPr>
            <a:spLocks noGrp="1"/>
          </p:cNvSpPr>
          <p:nvPr>
            <p:ph type="body"/>
          </p:nvPr>
        </p:nvSpPr>
        <p:spPr>
          <a:xfrm>
            <a:off x="685800" y="4400640"/>
            <a:ext cx="5485680" cy="3599640"/>
          </a:xfrm>
          <a:prstGeom prst="rect">
            <a:avLst/>
          </a:prstGeom>
        </p:spPr>
        <p:txBody>
          <a:bodyPr lIns="0" rIns="0" tIns="0" bIns="0"/>
          <a:p>
            <a:pPr marL="216000" indent="-215640" algn="just">
              <a:lnSpc>
                <a:spcPct val="100000"/>
              </a:lnSpc>
              <a:buFont typeface="Arial"/>
              <a:buChar char="•"/>
            </a:pPr>
            <a:r>
              <a:rPr lang="ro-RO" sz="2400" spc="-1" strike="noStrike">
                <a:solidFill>
                  <a:srgbClr val="000000"/>
                </a:solidFill>
                <a:uFill>
                  <a:solidFill>
                    <a:srgbClr val="ffffff"/>
                  </a:solidFill>
                </a:uFill>
                <a:latin typeface="Lato"/>
              </a:rPr>
              <a:t> </a:t>
            </a:r>
            <a:r>
              <a:rPr lang="ro-RO" sz="2400" spc="-1" strike="noStrike">
                <a:solidFill>
                  <a:srgbClr val="000000"/>
                </a:solidFill>
                <a:uFill>
                  <a:solidFill>
                    <a:srgbClr val="ffffff"/>
                  </a:solidFill>
                </a:uFill>
                <a:latin typeface="Lato"/>
              </a:rPr>
              <a:t>Acestea sunt mai ușor de depistat și reprodus decât cele din prima clasă, atunci când se descoperă combinația de factori (cauza/cauzele) care conduc la apariția și manifestarea acestora. Combinația de factori este deseori descrisă folosind o listă de pași de reproducere – care arată ca o rețetă – numită „steps to reproduce”.</a:t>
            </a:r>
            <a:endParaRPr/>
          </a:p>
        </p:txBody>
      </p:sp>
      <p:sp>
        <p:nvSpPr>
          <p:cNvPr id="269"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0" name="PlaceHolder 1"/>
          <p:cNvSpPr>
            <a:spLocks noGrp="1"/>
          </p:cNvSpPr>
          <p:nvPr>
            <p:ph type="body"/>
          </p:nvPr>
        </p:nvSpPr>
        <p:spPr>
          <a:xfrm>
            <a:off x="685800" y="4400640"/>
            <a:ext cx="5485680" cy="3599640"/>
          </a:xfrm>
          <a:prstGeom prst="rect">
            <a:avLst/>
          </a:prstGeom>
        </p:spPr>
        <p:txBody>
          <a:bodyPr lIns="0" rIns="0" tIns="0" bIns="0"/>
          <a:p>
            <a:pPr marL="216000" indent="-215640" algn="just">
              <a:lnSpc>
                <a:spcPct val="100000"/>
              </a:lnSpc>
              <a:buFont typeface="Arial"/>
              <a:buChar char="•"/>
            </a:pPr>
            <a:r>
              <a:rPr lang="ro-RO" sz="2400" spc="-1" strike="noStrike">
                <a:solidFill>
                  <a:srgbClr val="000000"/>
                </a:solidFill>
                <a:uFill>
                  <a:solidFill>
                    <a:srgbClr val="ffffff"/>
                  </a:solidFill>
                </a:uFill>
                <a:latin typeface="Lato"/>
              </a:rPr>
              <a:t> </a:t>
            </a:r>
            <a:r>
              <a:rPr lang="ro-RO" sz="2400" spc="-1" strike="noStrike">
                <a:solidFill>
                  <a:srgbClr val="000000"/>
                </a:solidFill>
                <a:uFill>
                  <a:solidFill>
                    <a:srgbClr val="ffffff"/>
                  </a:solidFill>
                </a:uFill>
                <a:latin typeface="Lato"/>
              </a:rPr>
              <a:t>Acestea sunt mai ușor de depistat și reprodus decât cele din prima clasă, atunci când se descoperă combinația de factori (cauza/cauzele) care conduc la apariția și manifestarea acestora. Combinația de factori este deseori descrisă folosind o listă de pași de reproducere – care arată ca o rețetă – numită „steps to reproduce”.</a:t>
            </a:r>
            <a:endParaRPr/>
          </a:p>
        </p:txBody>
      </p:sp>
      <p:sp>
        <p:nvSpPr>
          <p:cNvPr id="271"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2" name="PlaceHolder 1"/>
          <p:cNvSpPr>
            <a:spLocks noGrp="1"/>
          </p:cNvSpPr>
          <p:nvPr>
            <p:ph type="body"/>
          </p:nvPr>
        </p:nvSpPr>
        <p:spPr>
          <a:xfrm>
            <a:off x="685800" y="4400640"/>
            <a:ext cx="5485680" cy="3599640"/>
          </a:xfrm>
          <a:prstGeom prst="rect">
            <a:avLst/>
          </a:prstGeom>
        </p:spPr>
        <p:txBody>
          <a:bodyPr lIns="0" rIns="0" tIns="0" bIns="0"/>
          <a:p>
            <a:r>
              <a:rPr lang="ro-RO" sz="1800" spc="-1" strike="noStrike">
                <a:solidFill>
                  <a:srgbClr val="000000"/>
                </a:solidFill>
                <a:uFill>
                  <a:solidFill>
                    <a:srgbClr val="ffffff"/>
                  </a:solidFill>
                </a:uFill>
                <a:latin typeface="Lato"/>
              </a:rPr>
              <a:t>Aplicațiile care acaparează în mod nejustificat o serie de resurse software. Exemple:</a:t>
            </a:r>
            <a:endParaRPr/>
          </a:p>
          <a:p>
            <a:pPr marL="216000" indent="-215640">
              <a:lnSpc>
                <a:spcPct val="100000"/>
              </a:lnSpc>
              <a:buFont typeface="Arial"/>
              <a:buChar char="•"/>
            </a:pPr>
            <a:r>
              <a:rPr lang="ro-RO" sz="1800" spc="-1" strike="noStrike">
                <a:solidFill>
                  <a:srgbClr val="000000"/>
                </a:solidFill>
                <a:uFill>
                  <a:solidFill>
                    <a:srgbClr val="ffffff"/>
                  </a:solidFill>
                </a:uFill>
                <a:latin typeface="Lato"/>
              </a:rPr>
              <a:t>Cerere de handlere de fisiere sau de porturi TCP/IP fără a fi apoi închise;</a:t>
            </a:r>
            <a:endParaRPr/>
          </a:p>
          <a:p>
            <a:pPr marL="216000" indent="-215640">
              <a:lnSpc>
                <a:spcPct val="100000"/>
              </a:lnSpc>
              <a:buFont typeface="Arial"/>
              <a:buChar char="•"/>
            </a:pPr>
            <a:r>
              <a:rPr lang="ro-RO" sz="1800" spc="-1" strike="noStrike">
                <a:solidFill>
                  <a:srgbClr val="000000"/>
                </a:solidFill>
                <a:uFill>
                  <a:solidFill>
                    <a:srgbClr val="ffffff"/>
                  </a:solidFill>
                </a:uFill>
                <a:latin typeface="Lato"/>
              </a:rPr>
              <a:t>Programare multithreading cu generare de procese child care devin apoi zombies;</a:t>
            </a:r>
            <a:endParaRPr/>
          </a:p>
          <a:p>
            <a:pPr marL="216000" indent="-215640">
              <a:lnSpc>
                <a:spcPct val="100000"/>
              </a:lnSpc>
              <a:buFont typeface="Arial"/>
              <a:buChar char="•"/>
            </a:pPr>
            <a:r>
              <a:rPr lang="ro-RO" sz="1800" spc="-1" strike="noStrike">
                <a:solidFill>
                  <a:srgbClr val="000000"/>
                </a:solidFill>
                <a:uFill>
                  <a:solidFill>
                    <a:srgbClr val="ffffff"/>
                  </a:solidFill>
                </a:uFill>
                <a:latin typeface="Lato"/>
              </a:rPr>
              <a:t>Alocare de memorie fără eliberarea ulterioară a acesteia =&gt; memory leaks;</a:t>
            </a:r>
            <a:endParaRPr/>
          </a:p>
          <a:p>
            <a:pPr marL="216000" indent="-215640">
              <a:lnSpc>
                <a:spcPct val="100000"/>
              </a:lnSpc>
              <a:buFont typeface="Arial"/>
              <a:buChar char="•"/>
            </a:pPr>
            <a:r>
              <a:rPr lang="ro-RO" sz="1800" spc="-1" strike="noStrike">
                <a:solidFill>
                  <a:srgbClr val="000000"/>
                </a:solidFill>
                <a:uFill>
                  <a:solidFill>
                    <a:srgbClr val="ffffff"/>
                  </a:solidFill>
                </a:uFill>
                <a:latin typeface="Lato"/>
              </a:rPr>
              <a:t>Folosirea „sub-optimală” a ciclilor de CPU – prin busy waiting, etc.;</a:t>
            </a:r>
            <a:endParaRPr/>
          </a:p>
          <a:p>
            <a:pPr>
              <a:lnSpc>
                <a:spcPct val="100000"/>
              </a:lnSpc>
            </a:pPr>
            <a:r>
              <a:rPr lang="ro-RO" sz="1800" spc="-1" strike="noStrike">
                <a:solidFill>
                  <a:srgbClr val="000000"/>
                </a:solidFill>
                <a:uFill>
                  <a:solidFill>
                    <a:srgbClr val="ffffff"/>
                  </a:solidFill>
                </a:uFill>
                <a:latin typeface="Lato"/>
              </a:rPr>
              <a:t>Aplicații sau componente software a căror execuție conduce la apariția unor „găuri”/breșe de securitate;</a:t>
            </a:r>
            <a:endParaRPr/>
          </a:p>
          <a:p>
            <a:pPr>
              <a:lnSpc>
                <a:spcPct val="100000"/>
              </a:lnSpc>
            </a:pPr>
            <a:endParaRPr/>
          </a:p>
          <a:p>
            <a:pPr>
              <a:lnSpc>
                <a:spcPct val="100000"/>
              </a:lnSpc>
            </a:pPr>
            <a:r>
              <a:rPr lang="ro-RO" sz="1800" spc="-1" strike="noStrike">
                <a:solidFill>
                  <a:srgbClr val="000000"/>
                </a:solidFill>
                <a:uFill>
                  <a:solidFill>
                    <a:srgbClr val="ffffff"/>
                  </a:solidFill>
                </a:uFill>
                <a:latin typeface="Lato"/>
              </a:rPr>
              <a:t>Uneori aceste bug-uri sunt foarte greu de depistat, de reprodus și de reparat, mai ales atunci când în spate lor stă un defect de design.</a:t>
            </a:r>
            <a:endParaRPr/>
          </a:p>
        </p:txBody>
      </p:sp>
      <p:sp>
        <p:nvSpPr>
          <p:cNvPr id="273"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4" name="PlaceHolder 1"/>
          <p:cNvSpPr>
            <a:spLocks noGrp="1"/>
          </p:cNvSpPr>
          <p:nvPr>
            <p:ph type="body"/>
          </p:nvPr>
        </p:nvSpPr>
        <p:spPr>
          <a:xfrm>
            <a:off x="685800" y="4400640"/>
            <a:ext cx="5485680" cy="3599640"/>
          </a:xfrm>
          <a:prstGeom prst="rect">
            <a:avLst/>
          </a:prstGeom>
        </p:spPr>
        <p:txBody>
          <a:bodyPr lIns="0" rIns="0" tIns="0" bIns="0"/>
          <a:p>
            <a:r>
              <a:rPr lang="ro-RO" sz="1400" spc="-1" strike="noStrike">
                <a:uFill>
                  <a:solidFill>
                    <a:srgbClr val="ffffff"/>
                  </a:solidFill>
                </a:uFill>
                <a:latin typeface="Arial"/>
              </a:rPr>
              <a:t>Atunci când vorbim de contextul de execuție al aplicației sau al sistemului software vorbim de fapt despre alte componente externe acestuia care sunt imature și/sau instabile: adică</a:t>
            </a:r>
            <a:r>
              <a:rPr lang="ro-RO" sz="1800" spc="-1" strike="noStrike">
                <a:solidFill>
                  <a:srgbClr val="000000"/>
                </a:solidFill>
                <a:uFill>
                  <a:solidFill>
                    <a:srgbClr val="ffffff"/>
                  </a:solidFill>
                </a:uFill>
                <a:latin typeface="Lato"/>
              </a:rPr>
              <a:t> aflate în diferite etape intermediare de dezvoltare (snapshot, pre-alpha, alpha, beta) sau care prezintă vicii de fabricație (defecte de producție)</a:t>
            </a:r>
            <a:endParaRPr/>
          </a:p>
        </p:txBody>
      </p:sp>
      <p:sp>
        <p:nvSpPr>
          <p:cNvPr id="275"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0" name="PlaceHolder 1"/>
          <p:cNvSpPr>
            <a:spLocks noGrp="1"/>
          </p:cNvSpPr>
          <p:nvPr>
            <p:ph type="body"/>
          </p:nvPr>
        </p:nvSpPr>
        <p:spPr>
          <a:xfrm>
            <a:off x="685800" y="4400640"/>
            <a:ext cx="5485680" cy="3599640"/>
          </a:xfrm>
          <a:prstGeom prst="rect">
            <a:avLst/>
          </a:prstGeom>
        </p:spPr>
        <p:txBody>
          <a:bodyPr lIns="0" rIns="0" tIns="0" bIns="0"/>
          <a:p>
            <a:pPr lvl="1" marL="216000" indent="-215640" algn="just">
              <a:lnSpc>
                <a:spcPct val="100000"/>
              </a:lnSpc>
              <a:buSzPct val="75000"/>
              <a:buFont typeface="Symbol"/>
              <a:buChar char=""/>
            </a:pPr>
            <a:r>
              <a:rPr lang="ro-RO" sz="1400" spc="-1" strike="noStrike">
                <a:solidFill>
                  <a:srgbClr val="000000"/>
                </a:solidFill>
                <a:uFill>
                  <a:solidFill>
                    <a:srgbClr val="ffffff"/>
                  </a:solidFill>
                </a:uFill>
                <a:latin typeface="Lato"/>
              </a:rPr>
              <a:t>Defect de concepție/proiectare (design defect) – atunci când produsul nu îndeplinește funcția pentru care a fost conceput sau când o îndeplinește necorespunzător;</a:t>
            </a:r>
            <a:endParaRPr/>
          </a:p>
          <a:p>
            <a:pPr lvl="1" marL="216000" indent="-215640" algn="just">
              <a:lnSpc>
                <a:spcPct val="100000"/>
              </a:lnSpc>
              <a:buSzPct val="75000"/>
              <a:buFont typeface="Symbol"/>
              <a:buChar char=""/>
            </a:pPr>
            <a:r>
              <a:rPr lang="ro-RO" sz="1400" spc="-1" strike="noStrike">
                <a:solidFill>
                  <a:srgbClr val="000000"/>
                </a:solidFill>
                <a:uFill>
                  <a:solidFill>
                    <a:srgbClr val="ffffff"/>
                  </a:solidFill>
                </a:uFill>
                <a:latin typeface="Lato"/>
              </a:rPr>
              <a:t> </a:t>
            </a:r>
            <a:endParaRPr/>
          </a:p>
          <a:p>
            <a:pPr lvl="1" marL="216000" indent="-215640" algn="just">
              <a:lnSpc>
                <a:spcPct val="100000"/>
              </a:lnSpc>
              <a:buSzPct val="75000"/>
              <a:buFont typeface="Symbol"/>
              <a:buChar char=""/>
            </a:pPr>
            <a:r>
              <a:rPr lang="ro-RO" sz="1400" spc="-1" strike="noStrike">
                <a:solidFill>
                  <a:srgbClr val="000000"/>
                </a:solidFill>
                <a:uFill>
                  <a:solidFill>
                    <a:srgbClr val="ffffff"/>
                  </a:solidFill>
                </a:uFill>
                <a:latin typeface="Lato"/>
              </a:rPr>
              <a:t>Defect de fabricație – atunci când produsul a fost proiectat și testat corespunzător însă a fost fabricat/executat necorspunzător (de exemplu calitatea materialelor folosite a fost necorspunzătoare sau atunci când ordinea asamblării componentelor produsului nu a fost respectată);</a:t>
            </a:r>
            <a:endParaRPr/>
          </a:p>
          <a:p>
            <a:pPr lvl="1" marL="216000" indent="-215640" algn="just">
              <a:lnSpc>
                <a:spcPct val="100000"/>
              </a:lnSpc>
              <a:buSzPct val="75000"/>
              <a:buFont typeface="Symbol"/>
              <a:buChar char=""/>
            </a:pPr>
            <a:r>
              <a:rPr lang="ro-RO" sz="1400" spc="-1" strike="noStrike">
                <a:solidFill>
                  <a:srgbClr val="000000"/>
                </a:solidFill>
                <a:uFill>
                  <a:solidFill>
                    <a:srgbClr val="ffffff"/>
                  </a:solidFill>
                </a:uFill>
                <a:latin typeface="Lato"/>
              </a:rPr>
              <a:t> </a:t>
            </a:r>
            <a:endParaRPr/>
          </a:p>
          <a:p>
            <a:pPr lvl="1" marL="216000" indent="-215640" algn="just">
              <a:lnSpc>
                <a:spcPct val="100000"/>
              </a:lnSpc>
              <a:buSzPct val="75000"/>
              <a:buFont typeface="Symbol"/>
              <a:buChar char=""/>
            </a:pPr>
            <a:r>
              <a:rPr lang="ro-RO" sz="1400" spc="-1" strike="noStrike">
                <a:solidFill>
                  <a:srgbClr val="000000"/>
                </a:solidFill>
                <a:uFill>
                  <a:solidFill>
                    <a:srgbClr val="ffffff"/>
                  </a:solidFill>
                </a:uFill>
                <a:latin typeface="Lato"/>
              </a:rPr>
              <a:t>Defect din punct de vedere legal – atunci când produsul în cauză nu vine însoțit de instrucțiuni de folosire sau de un manual de utilizare sau atunci când nu sunt menționate eventualele atenționari și/sau pericole care pot apare atunci când produsul e folosit necorespunzător;</a:t>
            </a:r>
            <a:endParaRPr/>
          </a:p>
        </p:txBody>
      </p:sp>
      <p:sp>
        <p:nvSpPr>
          <p:cNvPr id="241"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6" name="PlaceHolder 1"/>
          <p:cNvSpPr>
            <a:spLocks noGrp="1"/>
          </p:cNvSpPr>
          <p:nvPr>
            <p:ph type="body"/>
          </p:nvPr>
        </p:nvSpPr>
        <p:spPr>
          <a:xfrm>
            <a:off x="685800" y="4400640"/>
            <a:ext cx="5485680" cy="3599640"/>
          </a:xfrm>
          <a:prstGeom prst="rect">
            <a:avLst/>
          </a:prstGeom>
        </p:spPr>
        <p:txBody>
          <a:bodyPr lIns="0" rIns="0" tIns="0" bIns="0"/>
          <a:p>
            <a:r>
              <a:rPr lang="ro-RO" sz="1400" spc="-1" strike="noStrike">
                <a:uFill>
                  <a:solidFill>
                    <a:srgbClr val="ffffff"/>
                  </a:solidFill>
                </a:uFill>
                <a:latin typeface="Arial"/>
              </a:rPr>
              <a:t>Atunci când vorbim de contextul de execuție al aplicației sau al sistemului software vorbim de fapt despre alte componente externe acestuia care sunt imature și/sau instabile: adică</a:t>
            </a:r>
            <a:r>
              <a:rPr lang="ro-RO" sz="1800" spc="-1" strike="noStrike">
                <a:solidFill>
                  <a:srgbClr val="000000"/>
                </a:solidFill>
                <a:uFill>
                  <a:solidFill>
                    <a:srgbClr val="ffffff"/>
                  </a:solidFill>
                </a:uFill>
                <a:latin typeface="Lato"/>
              </a:rPr>
              <a:t> aflate în diferite etape intermediare de dezvoltare (snapshot, pre-alpha, alpha, beta) sau care prezintă vicii de fabricație (defecte de producție)</a:t>
            </a:r>
            <a:endParaRPr/>
          </a:p>
        </p:txBody>
      </p:sp>
      <p:sp>
        <p:nvSpPr>
          <p:cNvPr id="277"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8" name="PlaceHolder 1"/>
          <p:cNvSpPr>
            <a:spLocks noGrp="1"/>
          </p:cNvSpPr>
          <p:nvPr>
            <p:ph type="body"/>
          </p:nvPr>
        </p:nvSpPr>
        <p:spPr>
          <a:xfrm>
            <a:off x="685800" y="4400640"/>
            <a:ext cx="5485680" cy="3599640"/>
          </a:xfrm>
          <a:prstGeom prst="rect">
            <a:avLst/>
          </a:prstGeom>
        </p:spPr>
        <p:txBody>
          <a:bodyPr lIns="0" rIns="0" tIns="0" bIns="0"/>
          <a:p>
            <a:r>
              <a:rPr lang="ro-RO" sz="1400" spc="-1" strike="noStrike">
                <a:uFill>
                  <a:solidFill>
                    <a:srgbClr val="ffffff"/>
                  </a:solidFill>
                </a:uFill>
                <a:latin typeface="Arial"/>
              </a:rPr>
              <a:t>Atunci când vorbim de contextul de execuție al aplicației sau al sistemului software vorbim de fapt despre alte componente externe acestuia care sunt imature și/sau instabile: adică</a:t>
            </a:r>
            <a:r>
              <a:rPr lang="ro-RO" sz="1800" spc="-1" strike="noStrike">
                <a:solidFill>
                  <a:srgbClr val="000000"/>
                </a:solidFill>
                <a:uFill>
                  <a:solidFill>
                    <a:srgbClr val="ffffff"/>
                  </a:solidFill>
                </a:uFill>
                <a:latin typeface="Lato"/>
              </a:rPr>
              <a:t> aflate în diferite etape intermediare de dezvoltare (snapshot, pre-alpha, alpha, beta) sau care prezintă vicii de fabricație (defecte de producție)</a:t>
            </a:r>
            <a:endParaRPr/>
          </a:p>
        </p:txBody>
      </p:sp>
      <p:sp>
        <p:nvSpPr>
          <p:cNvPr id="279"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0" name="PlaceHolder 1"/>
          <p:cNvSpPr>
            <a:spLocks noGrp="1"/>
          </p:cNvSpPr>
          <p:nvPr>
            <p:ph type="body"/>
          </p:nvPr>
        </p:nvSpPr>
        <p:spPr>
          <a:xfrm>
            <a:off x="685800" y="4400640"/>
            <a:ext cx="5485680" cy="3599640"/>
          </a:xfrm>
          <a:prstGeom prst="rect">
            <a:avLst/>
          </a:prstGeom>
        </p:spPr>
        <p:txBody>
          <a:bodyPr lIns="0" rIns="0" tIns="0" bIns="0"/>
          <a:p>
            <a:r>
              <a:rPr lang="ro-RO" sz="1400" spc="-1" strike="noStrike">
                <a:uFill>
                  <a:solidFill>
                    <a:srgbClr val="ffffff"/>
                  </a:solidFill>
                </a:uFill>
                <a:latin typeface="Arial"/>
              </a:rPr>
              <a:t>Atunci când vorbim de contextul de execuție al aplicației sau al sistemului software vorbim de fapt despre alte componente externe acestuia care sunt imature și/sau instabile: adică</a:t>
            </a:r>
            <a:r>
              <a:rPr lang="ro-RO" sz="1800" spc="-1" strike="noStrike">
                <a:solidFill>
                  <a:srgbClr val="000000"/>
                </a:solidFill>
                <a:uFill>
                  <a:solidFill>
                    <a:srgbClr val="ffffff"/>
                  </a:solidFill>
                </a:uFill>
                <a:latin typeface="Lato"/>
              </a:rPr>
              <a:t> aflate în diferite etape intermediare de dezvoltare (snapshot, pre-alpha, alpha, beta) sau care prezintă vicii de fabricație (defecte de producție)</a:t>
            </a:r>
            <a:endParaRPr/>
          </a:p>
        </p:txBody>
      </p:sp>
      <p:sp>
        <p:nvSpPr>
          <p:cNvPr id="281"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2" name="PlaceHolder 1"/>
          <p:cNvSpPr>
            <a:spLocks noGrp="1"/>
          </p:cNvSpPr>
          <p:nvPr>
            <p:ph type="body"/>
          </p:nvPr>
        </p:nvSpPr>
        <p:spPr>
          <a:xfrm>
            <a:off x="685800" y="4400640"/>
            <a:ext cx="5485680" cy="3599640"/>
          </a:xfrm>
          <a:prstGeom prst="rect">
            <a:avLst/>
          </a:prstGeom>
        </p:spPr>
        <p:txBody>
          <a:bodyPr lIns="0" rIns="0" tIns="0" bIns="0"/>
          <a:p>
            <a:r>
              <a:rPr lang="ro-RO" sz="2000" spc="-1" strike="noStrike">
                <a:uFill>
                  <a:solidFill>
                    <a:srgbClr val="ffffff"/>
                  </a:solidFill>
                </a:uFill>
                <a:latin typeface="Arial"/>
              </a:rPr>
              <a:t>Atunci când vorbim de contextul de execuție al aplicației sau al sistemului software vorbim de fapt despre alte componente externe acestuia care sunt imature și/sau instabile: adică</a:t>
            </a:r>
            <a:r>
              <a:rPr lang="ro-RO" sz="1800" spc="-1" strike="noStrike">
                <a:solidFill>
                  <a:srgbClr val="000000"/>
                </a:solidFill>
                <a:uFill>
                  <a:solidFill>
                    <a:srgbClr val="ffffff"/>
                  </a:solidFill>
                </a:uFill>
                <a:latin typeface="Lato"/>
              </a:rPr>
              <a:t> aflate în diferite etape intermediare de dezvoltare (snapshot, pre-alpha, alpha, beta) sau care prezintă vicii de fabricație (defecte de producție)</a:t>
            </a:r>
            <a:endParaRPr/>
          </a:p>
        </p:txBody>
      </p:sp>
      <p:sp>
        <p:nvSpPr>
          <p:cNvPr id="283"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4" name="PlaceHolder 1"/>
          <p:cNvSpPr>
            <a:spLocks noGrp="1"/>
          </p:cNvSpPr>
          <p:nvPr>
            <p:ph type="body"/>
          </p:nvPr>
        </p:nvSpPr>
        <p:spPr>
          <a:xfrm>
            <a:off x="685800" y="4400640"/>
            <a:ext cx="5485680" cy="3599640"/>
          </a:xfrm>
          <a:prstGeom prst="rect">
            <a:avLst/>
          </a:prstGeom>
        </p:spPr>
        <p:txBody>
          <a:bodyPr lIns="0" rIns="0" tIns="0" bIns="0"/>
          <a:p>
            <a:r>
              <a:rPr lang="ro-RO" sz="2000" spc="-1" strike="noStrike">
                <a:uFill>
                  <a:solidFill>
                    <a:srgbClr val="ffffff"/>
                  </a:solidFill>
                </a:uFill>
                <a:latin typeface="Arial"/>
              </a:rPr>
              <a:t>Finagle's Law of Dynamic Negatives (also known as Melody's law or Finagle's corollary to Murphy's law) is usually rendered:</a:t>
            </a:r>
            <a:endParaRPr/>
          </a:p>
          <a:p>
            <a:endParaRPr/>
          </a:p>
          <a:p>
            <a:r>
              <a:rPr lang="ro-RO" sz="2000" spc="-1" strike="noStrike">
                <a:uFill>
                  <a:solidFill>
                    <a:srgbClr val="ffffff"/>
                  </a:solidFill>
                </a:uFill>
                <a:latin typeface="Arial"/>
              </a:rPr>
              <a:t>    </a:t>
            </a:r>
            <a:r>
              <a:rPr lang="ro-RO" sz="2000" spc="-1" strike="noStrike">
                <a:uFill>
                  <a:solidFill>
                    <a:srgbClr val="ffffff"/>
                  </a:solidFill>
                </a:uFill>
                <a:latin typeface="Arial"/>
              </a:rPr>
              <a:t>Anything that can go wrong, will—at the worst possible moment.</a:t>
            </a:r>
            <a:endParaRPr/>
          </a:p>
          <a:p>
            <a:endParaRPr/>
          </a:p>
        </p:txBody>
      </p:sp>
      <p:sp>
        <p:nvSpPr>
          <p:cNvPr id="285"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6" name="PlaceHolder 1"/>
          <p:cNvSpPr>
            <a:spLocks noGrp="1"/>
          </p:cNvSpPr>
          <p:nvPr>
            <p:ph type="body"/>
          </p:nvPr>
        </p:nvSpPr>
        <p:spPr>
          <a:xfrm>
            <a:off x="685800" y="4400640"/>
            <a:ext cx="5485680" cy="3599640"/>
          </a:xfrm>
          <a:prstGeom prst="rect">
            <a:avLst/>
          </a:prstGeom>
        </p:spPr>
        <p:txBody>
          <a:bodyPr lIns="0" rIns="0" tIns="0" bIns="0"/>
          <a:p>
            <a:r>
              <a:rPr lang="ro-RO" sz="2000" spc="-1" strike="noStrike">
                <a:uFill>
                  <a:solidFill>
                    <a:srgbClr val="ffffff"/>
                  </a:solidFill>
                </a:uFill>
                <a:latin typeface="Arial"/>
              </a:rPr>
              <a:t>Finagle's Law of Dynamic Negatives (also known as Melody's law or Finagle's corollary to Murphy's law) is usually rendered:</a:t>
            </a:r>
            <a:endParaRPr/>
          </a:p>
          <a:p>
            <a:endParaRPr/>
          </a:p>
          <a:p>
            <a:r>
              <a:rPr lang="ro-RO" sz="2000" spc="-1" strike="noStrike">
                <a:uFill>
                  <a:solidFill>
                    <a:srgbClr val="ffffff"/>
                  </a:solidFill>
                </a:uFill>
                <a:latin typeface="Arial"/>
              </a:rPr>
              <a:t>    </a:t>
            </a:r>
            <a:r>
              <a:rPr lang="ro-RO" sz="2000" spc="-1" strike="noStrike">
                <a:uFill>
                  <a:solidFill>
                    <a:srgbClr val="ffffff"/>
                  </a:solidFill>
                </a:uFill>
                <a:latin typeface="Arial"/>
              </a:rPr>
              <a:t>Anything that can go wrong, will—at the worst possible moment.</a:t>
            </a:r>
            <a:endParaRPr/>
          </a:p>
          <a:p>
            <a:endParaRPr/>
          </a:p>
        </p:txBody>
      </p:sp>
      <p:sp>
        <p:nvSpPr>
          <p:cNvPr id="287"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8" name="PlaceHolder 1"/>
          <p:cNvSpPr>
            <a:spLocks noGrp="1"/>
          </p:cNvSpPr>
          <p:nvPr>
            <p:ph type="body"/>
          </p:nvPr>
        </p:nvSpPr>
        <p:spPr>
          <a:xfrm>
            <a:off x="685800" y="4400640"/>
            <a:ext cx="5485680" cy="3599640"/>
          </a:xfrm>
          <a:prstGeom prst="rect">
            <a:avLst/>
          </a:prstGeom>
        </p:spPr>
        <p:txBody>
          <a:bodyPr lIns="0" rIns="0" tIns="0" bIns="0"/>
          <a:p>
            <a:r>
              <a:rPr lang="ro-RO" sz="2000" spc="-1" strike="noStrike">
                <a:uFill>
                  <a:solidFill>
                    <a:srgbClr val="ffffff"/>
                  </a:solidFill>
                </a:uFill>
                <a:latin typeface="Arial"/>
              </a:rPr>
              <a:t>Atunci când vorbim de contextul de execuție al aplicației sau al sistemului software vorbim de fapt despre alte componente externe acestuia care sunt imature și/sau instabile: adică</a:t>
            </a:r>
            <a:r>
              <a:rPr lang="ro-RO" sz="1800" spc="-1" strike="noStrike">
                <a:solidFill>
                  <a:srgbClr val="000000"/>
                </a:solidFill>
                <a:uFill>
                  <a:solidFill>
                    <a:srgbClr val="ffffff"/>
                  </a:solidFill>
                </a:uFill>
                <a:latin typeface="Lato"/>
              </a:rPr>
              <a:t> aflate în diferite etape intermediare de dezvoltare (snapshot, pre-alpha, alpha, beta) sau care prezintă vicii de fabricație (defecte de producție)</a:t>
            </a:r>
            <a:endParaRPr/>
          </a:p>
        </p:txBody>
      </p:sp>
      <p:sp>
        <p:nvSpPr>
          <p:cNvPr id="289"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0" name="PlaceHolder 1"/>
          <p:cNvSpPr>
            <a:spLocks noGrp="1"/>
          </p:cNvSpPr>
          <p:nvPr>
            <p:ph type="body"/>
          </p:nvPr>
        </p:nvSpPr>
        <p:spPr>
          <a:xfrm>
            <a:off x="685800" y="4400640"/>
            <a:ext cx="5485680" cy="3599640"/>
          </a:xfrm>
          <a:prstGeom prst="rect">
            <a:avLst/>
          </a:prstGeom>
        </p:spPr>
        <p:txBody>
          <a:bodyPr lIns="0" rIns="0" tIns="0" bIns="0"/>
          <a:p>
            <a:pPr marL="216000" indent="-215640" algn="just">
              <a:lnSpc>
                <a:spcPct val="100000"/>
              </a:lnSpc>
            </a:pPr>
            <a:r>
              <a:rPr lang="ro-RO" sz="1800" spc="-1" strike="noStrike">
                <a:solidFill>
                  <a:srgbClr val="000000"/>
                </a:solidFill>
                <a:uFill>
                  <a:solidFill>
                    <a:srgbClr val="ffffff"/>
                  </a:solidFill>
                </a:uFill>
                <a:latin typeface="Lato"/>
              </a:rPr>
              <a:t>O altă abordare este reprezentată de metodologiile de dezvoltate (</a:t>
            </a:r>
            <a:r>
              <a:rPr b="1" lang="ro-RO" sz="1800" spc="-1" strike="noStrike">
                <a:solidFill>
                  <a:srgbClr val="000000"/>
                </a:solidFill>
                <a:uFill>
                  <a:solidFill>
                    <a:srgbClr val="ffffff"/>
                  </a:solidFill>
                </a:uFill>
                <a:latin typeface="Lato"/>
              </a:rPr>
              <a:t>development methodologies</a:t>
            </a:r>
            <a:r>
              <a:rPr lang="ro-RO" sz="1800" spc="-1" strike="noStrike">
                <a:solidFill>
                  <a:srgbClr val="000000"/>
                </a:solidFill>
                <a:uFill>
                  <a:solidFill>
                    <a:srgbClr val="ffffff"/>
                  </a:solidFill>
                </a:uFill>
                <a:latin typeface="Lato"/>
              </a:rPr>
              <a:t>). În acest caz, în etapele de specificare și design al aplicației se pot folosi specificații formale complete (care să conțină comportamentul exact al funcționalităților). În realitate această condiție este aproape imposibil de îndeplinit pentru aplicațiile software complexe datorită apariției </a:t>
            </a:r>
            <a:r>
              <a:rPr b="1" lang="ro-RO" sz="1800" spc="-1" strike="noStrike">
                <a:solidFill>
                  <a:srgbClr val="000000"/>
                </a:solidFill>
                <a:uFill>
                  <a:solidFill>
                    <a:srgbClr val="ffffff"/>
                  </a:solidFill>
                </a:uFill>
                <a:latin typeface="Lato"/>
              </a:rPr>
              <a:t>exploziei combinatorii</a:t>
            </a:r>
            <a:r>
              <a:rPr lang="ro-RO" sz="1800" spc="-1" strike="noStrike">
                <a:solidFill>
                  <a:srgbClr val="000000"/>
                </a:solidFill>
                <a:uFill>
                  <a:solidFill>
                    <a:srgbClr val="ffffff"/>
                  </a:solidFill>
                </a:uFill>
                <a:latin typeface="Lato"/>
              </a:rPr>
              <a:t> (o aplicație poate ajunge să crească factorial generarea sau procesarea datelor prin iterație, prin recurență sau folosind programarea multithreading) sau a utilizării </a:t>
            </a:r>
            <a:r>
              <a:rPr b="1" lang="ro-RO" sz="1800" spc="-1" strike="noStrike">
                <a:solidFill>
                  <a:srgbClr val="000000"/>
                </a:solidFill>
                <a:uFill>
                  <a:solidFill>
                    <a:srgbClr val="ffffff"/>
                  </a:solidFill>
                </a:uFill>
                <a:latin typeface="Lato"/>
              </a:rPr>
              <a:t>algoritmilor nedeterministici </a:t>
            </a:r>
            <a:r>
              <a:rPr lang="ro-RO" sz="1800" spc="-1" strike="noStrike">
                <a:solidFill>
                  <a:srgbClr val="000000"/>
                </a:solidFill>
                <a:uFill>
                  <a:solidFill>
                    <a:srgbClr val="ffffff"/>
                  </a:solidFill>
                </a:uFill>
                <a:latin typeface="Lato"/>
              </a:rPr>
              <a:t>(în acest caz decizia este atât de ramificată încât e imposibil deformalizat într-o manieră simplă și intuitivă).</a:t>
            </a:r>
            <a:endParaRPr/>
          </a:p>
        </p:txBody>
      </p:sp>
      <p:sp>
        <p:nvSpPr>
          <p:cNvPr id="291"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2" name="PlaceHolder 1"/>
          <p:cNvSpPr>
            <a:spLocks noGrp="1"/>
          </p:cNvSpPr>
          <p:nvPr>
            <p:ph type="body"/>
          </p:nvPr>
        </p:nvSpPr>
        <p:spPr>
          <a:xfrm>
            <a:off x="685800" y="4400640"/>
            <a:ext cx="5485680" cy="3599640"/>
          </a:xfrm>
          <a:prstGeom prst="rect">
            <a:avLst/>
          </a:prstGeom>
        </p:spPr>
        <p:txBody>
          <a:bodyPr lIns="0" rIns="0" tIns="0" bIns="0"/>
          <a:p>
            <a:pPr marL="216000" indent="-215640" algn="just">
              <a:lnSpc>
                <a:spcPct val="100000"/>
              </a:lnSpc>
            </a:pPr>
            <a:r>
              <a:rPr lang="ro-RO" sz="1800" spc="-1" strike="noStrike">
                <a:solidFill>
                  <a:srgbClr val="000000"/>
                </a:solidFill>
                <a:uFill>
                  <a:solidFill>
                    <a:srgbClr val="ffffff"/>
                  </a:solidFill>
                </a:uFill>
                <a:latin typeface="Lato"/>
              </a:rPr>
              <a:t>În prezent sunt preferate </a:t>
            </a:r>
            <a:r>
              <a:rPr b="1" lang="ro-RO" sz="1800" spc="-1" strike="noStrike">
                <a:solidFill>
                  <a:srgbClr val="000000"/>
                </a:solidFill>
                <a:uFill>
                  <a:solidFill>
                    <a:srgbClr val="ffffff"/>
                  </a:solidFill>
                </a:uFill>
                <a:latin typeface="Lato"/>
              </a:rPr>
              <a:t>met</a:t>
            </a:r>
            <a:endParaRPr/>
          </a:p>
          <a:p>
            <a:pPr marL="216000" indent="-215640" algn="just">
              <a:lnSpc>
                <a:spcPct val="100000"/>
              </a:lnSpc>
            </a:pPr>
            <a:r>
              <a:rPr lang="ro-RO" sz="1800" spc="-1" strike="noStrike">
                <a:solidFill>
                  <a:srgbClr val="000000"/>
                </a:solidFill>
                <a:uFill>
                  <a:solidFill>
                    <a:srgbClr val="ffffff"/>
                  </a:solidFill>
                </a:uFill>
                <a:latin typeface="Lato"/>
              </a:rPr>
              <a:t>Avantaje:</a:t>
            </a:r>
            <a:endParaRPr/>
          </a:p>
          <a:p>
            <a:pPr marL="216000" indent="-215640" algn="just">
              <a:lnSpc>
                <a:spcPct val="100000"/>
              </a:lnSpc>
              <a:buClr>
                <a:srgbClr val="ffffff"/>
              </a:buClr>
              <a:buSzPct val="45000"/>
              <a:buFont typeface="Wingdings" charset="2"/>
              <a:buChar char=""/>
            </a:pPr>
            <a:r>
              <a:rPr lang="ro-RO" sz="1800" spc="-1" strike="noStrike">
                <a:solidFill>
                  <a:srgbClr val="000000"/>
                </a:solidFill>
                <a:uFill>
                  <a:solidFill>
                    <a:srgbClr val="ffffff"/>
                  </a:solidFill>
                </a:uFill>
                <a:latin typeface="Lato"/>
              </a:rPr>
              <a:t>Deseori această abordare evidențiază cerințele care au fost specificate incomplet sau incorect în primele etape de dezvoltare;</a:t>
            </a:r>
            <a:endParaRPr/>
          </a:p>
          <a:p>
            <a:pPr marL="216000" indent="-215640" algn="just">
              <a:lnSpc>
                <a:spcPct val="100000"/>
              </a:lnSpc>
              <a:buClr>
                <a:srgbClr val="ffffff"/>
              </a:buClr>
              <a:buSzPct val="45000"/>
              <a:buFont typeface="Wingdings" charset="2"/>
              <a:buChar char=""/>
            </a:pPr>
            <a:r>
              <a:rPr lang="ro-RO" sz="1800" spc="-1" strike="noStrike">
                <a:solidFill>
                  <a:srgbClr val="000000"/>
                </a:solidFill>
                <a:uFill>
                  <a:solidFill>
                    <a:srgbClr val="ffffff"/>
                  </a:solidFill>
                </a:uFill>
                <a:latin typeface="Lato"/>
              </a:rPr>
              <a:t> </a:t>
            </a:r>
            <a:endParaRPr/>
          </a:p>
          <a:p>
            <a:pPr marL="216000" indent="-215640" algn="just">
              <a:lnSpc>
                <a:spcPct val="100000"/>
              </a:lnSpc>
              <a:buClr>
                <a:srgbClr val="ffffff"/>
              </a:buClr>
              <a:buSzPct val="45000"/>
              <a:buFont typeface="Wingdings" charset="2"/>
              <a:buChar char=""/>
            </a:pPr>
            <a:r>
              <a:rPr lang="ro-RO" sz="1800" spc="-1" strike="noStrike">
                <a:solidFill>
                  <a:srgbClr val="000000"/>
                </a:solidFill>
                <a:uFill>
                  <a:solidFill>
                    <a:srgbClr val="ffffff"/>
                  </a:solidFill>
                </a:uFill>
                <a:latin typeface="Lato"/>
              </a:rPr>
              <a:t>Scade timpul și costul ciclului de dezvoltare datorită apariției fenomenului de continous-testing și implicit de continous-bug-fixing (etapa de bug-fixing e distribuită acum omogen, pe tot parcursul dezvoltării și nu mai conduce la efectele care apăreau în cazul folosirii unei metodologii de tip waterfall – întârzieri, last-minute fixes, etc.);</a:t>
            </a:r>
            <a:endParaRPr/>
          </a:p>
        </p:txBody>
      </p:sp>
      <p:sp>
        <p:nvSpPr>
          <p:cNvPr id="293"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4" name="PlaceHolder 1"/>
          <p:cNvSpPr>
            <a:spLocks noGrp="1"/>
          </p:cNvSpPr>
          <p:nvPr>
            <p:ph type="body"/>
          </p:nvPr>
        </p:nvSpPr>
        <p:spPr>
          <a:xfrm>
            <a:off x="685800" y="4400640"/>
            <a:ext cx="5485680" cy="3599640"/>
          </a:xfrm>
          <a:prstGeom prst="rect">
            <a:avLst/>
          </a:prstGeom>
        </p:spPr>
        <p:txBody>
          <a:bodyPr lIns="0" rIns="0" tIns="0" bIns="0"/>
          <a:p>
            <a:pPr marL="216000" indent="-215640" algn="just">
              <a:lnSpc>
                <a:spcPct val="100000"/>
              </a:lnSpc>
            </a:pPr>
            <a:r>
              <a:rPr lang="ro-RO" sz="1800" spc="-1" strike="noStrike">
                <a:solidFill>
                  <a:srgbClr val="000000"/>
                </a:solidFill>
                <a:uFill>
                  <a:solidFill>
                    <a:srgbClr val="ffffff"/>
                  </a:solidFill>
                </a:uFill>
                <a:latin typeface="Lato"/>
              </a:rPr>
              <a:t>În prezent sunt preferate </a:t>
            </a:r>
            <a:r>
              <a:rPr b="1" lang="ro-RO" sz="1800" spc="-1" strike="noStrike">
                <a:solidFill>
                  <a:srgbClr val="000000"/>
                </a:solidFill>
                <a:uFill>
                  <a:solidFill>
                    <a:srgbClr val="ffffff"/>
                  </a:solidFill>
                </a:uFill>
                <a:latin typeface="Lato"/>
              </a:rPr>
              <a:t>met</a:t>
            </a:r>
            <a:endParaRPr/>
          </a:p>
          <a:p>
            <a:pPr marL="216000" indent="-215640" algn="just">
              <a:lnSpc>
                <a:spcPct val="100000"/>
              </a:lnSpc>
            </a:pPr>
            <a:r>
              <a:rPr lang="ro-RO" sz="1800" spc="-1" strike="noStrike">
                <a:solidFill>
                  <a:srgbClr val="000000"/>
                </a:solidFill>
                <a:uFill>
                  <a:solidFill>
                    <a:srgbClr val="ffffff"/>
                  </a:solidFill>
                </a:uFill>
                <a:latin typeface="Lato"/>
              </a:rPr>
              <a:t>Avantaje:</a:t>
            </a:r>
            <a:endParaRPr/>
          </a:p>
          <a:p>
            <a:pPr marL="216000" indent="-215640" algn="just">
              <a:lnSpc>
                <a:spcPct val="100000"/>
              </a:lnSpc>
              <a:buClr>
                <a:srgbClr val="ffffff"/>
              </a:buClr>
              <a:buSzPct val="45000"/>
              <a:buFont typeface="Wingdings" charset="2"/>
              <a:buChar char=""/>
            </a:pPr>
            <a:r>
              <a:rPr lang="ro-RO" sz="1800" spc="-1" strike="noStrike">
                <a:solidFill>
                  <a:srgbClr val="000000"/>
                </a:solidFill>
                <a:uFill>
                  <a:solidFill>
                    <a:srgbClr val="ffffff"/>
                  </a:solidFill>
                </a:uFill>
                <a:latin typeface="Lato"/>
              </a:rPr>
              <a:t>Deseori această abordare evidențiază cerințele care au fost specificate incomplet sau incorect în primele etape de dezvoltare;</a:t>
            </a:r>
            <a:endParaRPr/>
          </a:p>
          <a:p>
            <a:pPr marL="216000" indent="-215640" algn="just">
              <a:lnSpc>
                <a:spcPct val="100000"/>
              </a:lnSpc>
              <a:buClr>
                <a:srgbClr val="ffffff"/>
              </a:buClr>
              <a:buSzPct val="45000"/>
              <a:buFont typeface="Wingdings" charset="2"/>
              <a:buChar char=""/>
            </a:pPr>
            <a:r>
              <a:rPr lang="ro-RO" sz="1800" spc="-1" strike="noStrike">
                <a:solidFill>
                  <a:srgbClr val="000000"/>
                </a:solidFill>
                <a:uFill>
                  <a:solidFill>
                    <a:srgbClr val="ffffff"/>
                  </a:solidFill>
                </a:uFill>
                <a:latin typeface="Lato"/>
              </a:rPr>
              <a:t> </a:t>
            </a:r>
            <a:endParaRPr/>
          </a:p>
          <a:p>
            <a:pPr marL="216000" indent="-215640" algn="just">
              <a:lnSpc>
                <a:spcPct val="100000"/>
              </a:lnSpc>
              <a:buClr>
                <a:srgbClr val="ffffff"/>
              </a:buClr>
              <a:buSzPct val="45000"/>
              <a:buFont typeface="Wingdings" charset="2"/>
              <a:buChar char=""/>
            </a:pPr>
            <a:r>
              <a:rPr lang="ro-RO" sz="1800" spc="-1" strike="noStrike">
                <a:solidFill>
                  <a:srgbClr val="000000"/>
                </a:solidFill>
                <a:uFill>
                  <a:solidFill>
                    <a:srgbClr val="ffffff"/>
                  </a:solidFill>
                </a:uFill>
                <a:latin typeface="Lato"/>
              </a:rPr>
              <a:t>Scade timpul și costul ciclului de dezvoltare datorită apariției fenomenului de continous-testing și implicit de continous-bug-fixing (etapa de bug-fixing e distribuită acum omogen, pe tot parcursul dezvoltării și nu mai conduce la efectele care apăreau în cazul folosirii unei metodologii de tip waterfall – întârzieri, last-minute fixes, etc.);</a:t>
            </a:r>
            <a:endParaRPr/>
          </a:p>
        </p:txBody>
      </p:sp>
      <p:sp>
        <p:nvSpPr>
          <p:cNvPr id="295"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2" name="PlaceHolder 1"/>
          <p:cNvSpPr>
            <a:spLocks noGrp="1"/>
          </p:cNvSpPr>
          <p:nvPr>
            <p:ph type="body"/>
          </p:nvPr>
        </p:nvSpPr>
        <p:spPr>
          <a:xfrm>
            <a:off x="685800" y="4400640"/>
            <a:ext cx="5485680" cy="3599640"/>
          </a:xfrm>
          <a:prstGeom prst="rect">
            <a:avLst/>
          </a:prstGeom>
        </p:spPr>
        <p:txBody>
          <a:bodyPr lIns="0" rIns="0" tIns="0" bIns="0"/>
          <a:p>
            <a:r>
              <a:rPr lang="ro-RO" sz="1200" spc="-1" strike="noStrike">
                <a:uFill>
                  <a:solidFill>
                    <a:srgbClr val="ffffff"/>
                  </a:solidFill>
                </a:uFill>
                <a:latin typeface="Arial"/>
              </a:rPr>
              <a:t>Tronsonul Sibiu–Orăștie</a:t>
            </a:r>
            <a:endParaRPr/>
          </a:p>
          <a:p>
            <a:endParaRPr/>
          </a:p>
          <a:p>
            <a:r>
              <a:rPr lang="ro-RO" sz="1200" spc="-1" strike="noStrike">
                <a:uFill>
                  <a:solidFill>
                    <a:srgbClr val="ffffff"/>
                  </a:solidFill>
                </a:uFill>
                <a:latin typeface="Arial"/>
              </a:rPr>
              <a:t>La mijlocul lunii noiembrie 2011 a fost demarat șantierul pentru construcția tronsonului de autostradă dintre Orăștie și Sibiu, în lungime de aproape 82 km. Acest segment a fost împărțit în patru loturi, lucrul începând inițial pe primele două dintre acestea, în lungime de aproape 44 km.</a:t>
            </a:r>
            <a:endParaRPr/>
          </a:p>
          <a:p>
            <a:endParaRPr/>
          </a:p>
          <a:p>
            <a:r>
              <a:rPr lang="ro-RO" sz="1200" spc="-1" strike="noStrike">
                <a:uFill>
                  <a:solidFill>
                    <a:srgbClr val="ffffff"/>
                  </a:solidFill>
                </a:uFill>
                <a:latin typeface="Arial"/>
              </a:rPr>
              <a:t>În decembrie 2013 s-au încheiat lucrările pe porțiunea dintre Cunța și Orăștie, cuprinzând centura orașului Sebeș, un nod rutier major ce nu putea fi ocolit și care era grav afectat de ambuteiaje și alte probleme asociate circulației traficului greu prin oraș. Tot atunci, centura Sibiului a fost prelungită până la orașul Săliște, mai rămânând în lucru porțiunea dintre Săliște și Cunța, care a întârziat din cauza alunecărilor de teren în zona unde s-a realizat un viaduct. Soluția a eșuat și, în toamna lui 2014, deși guvernul anunța insistent termenul de deschidere în luna noiembrie a aceluiași an, lucrările erau abandonate. Pe ultima sută de metri, lucrările au fost reluate și tronsonul a fost inaugurat la 14 noiembrie 2014, deși standardele sale de siguranță erau puse sub semnul întrebării. Într-adevăr, în anul următor recepția lucrărilor nu a fost făcută, tronsonul având încă statut de șantier; spre toamnă, alunecările de teren au început să distrugă autostrada, iar în septembrie tronsonul a fost complet închis pentru reconstrucția completă a unei porțiuni de 300 m, infiltrată cu apă. Deși inițial autoritățile au anunțat că închiderea va fi doar pe o perioadă de circa o lună și jumătate, în decembrie ea nu fusese redeschisă, iar estimările CNADNR erau că redeschiderea va avea loc în iunie 2016.</a:t>
            </a:r>
            <a:endParaRPr/>
          </a:p>
        </p:txBody>
      </p:sp>
      <p:sp>
        <p:nvSpPr>
          <p:cNvPr id="243"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6" name="PlaceHolder 1"/>
          <p:cNvSpPr>
            <a:spLocks noGrp="1"/>
          </p:cNvSpPr>
          <p:nvPr>
            <p:ph type="body"/>
          </p:nvPr>
        </p:nvSpPr>
        <p:spPr>
          <a:xfrm>
            <a:off x="685800" y="4400640"/>
            <a:ext cx="5485680" cy="3599640"/>
          </a:xfrm>
          <a:prstGeom prst="rect">
            <a:avLst/>
          </a:prstGeom>
        </p:spPr>
        <p:txBody>
          <a:bodyPr lIns="0" rIns="0" tIns="0" bIns="0"/>
          <a:p>
            <a:r>
              <a:rPr lang="ro-RO" sz="1400" spc="-1" strike="noStrike">
                <a:uFill>
                  <a:solidFill>
                    <a:srgbClr val="ffffff"/>
                  </a:solidFill>
                </a:uFill>
                <a:latin typeface="Arial"/>
              </a:rPr>
              <a:t>Atunci când vorbim de contextul de execuție al aplicației sau al sistemului software vorbim de fapt despre alte componente externe acestuia care sunt imature și/sau instabile: adică</a:t>
            </a:r>
            <a:r>
              <a:rPr lang="ro-RO" sz="1800" spc="-1" strike="noStrike">
                <a:solidFill>
                  <a:srgbClr val="000000"/>
                </a:solidFill>
                <a:uFill>
                  <a:solidFill>
                    <a:srgbClr val="ffffff"/>
                  </a:solidFill>
                </a:uFill>
                <a:latin typeface="Lato"/>
              </a:rPr>
              <a:t> aflate în diferite etape intermediare de dezvoltare (snapshot, pre-alpha, alpha, beta) sau care prezintă vicii de fabricație (defecte de producție)</a:t>
            </a:r>
            <a:endParaRPr/>
          </a:p>
        </p:txBody>
      </p:sp>
      <p:sp>
        <p:nvSpPr>
          <p:cNvPr id="297"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8" name="PlaceHolder 1"/>
          <p:cNvSpPr>
            <a:spLocks noGrp="1"/>
          </p:cNvSpPr>
          <p:nvPr>
            <p:ph type="body"/>
          </p:nvPr>
        </p:nvSpPr>
        <p:spPr>
          <a:xfrm>
            <a:off x="685800" y="4400640"/>
            <a:ext cx="5485680" cy="3599640"/>
          </a:xfrm>
          <a:prstGeom prst="rect">
            <a:avLst/>
          </a:prstGeom>
        </p:spPr>
        <p:txBody>
          <a:bodyPr lIns="0" rIns="0" tIns="0" bIns="0"/>
          <a:p>
            <a:r>
              <a:rPr lang="ro-RO" sz="1400" spc="-1" strike="noStrike">
                <a:uFill>
                  <a:solidFill>
                    <a:srgbClr val="ffffff"/>
                  </a:solidFill>
                </a:uFill>
                <a:latin typeface="Arial"/>
              </a:rPr>
              <a:t>Atunci când vorbim de contextul de execuție al aplicației sau al sistemului software vorbim de fapt despre alte componente externe acestuia care sunt imature și/sau instabile: adică</a:t>
            </a:r>
            <a:r>
              <a:rPr lang="ro-RO" sz="1800" spc="-1" strike="noStrike">
                <a:solidFill>
                  <a:srgbClr val="000000"/>
                </a:solidFill>
                <a:uFill>
                  <a:solidFill>
                    <a:srgbClr val="ffffff"/>
                  </a:solidFill>
                </a:uFill>
                <a:latin typeface="Lato"/>
              </a:rPr>
              <a:t> aflate în diferite etape intermediare de dezvoltare (snapshot, pre-alpha, alpha, beta) sau care prezintă vicii de fabricație (defecte de producție)</a:t>
            </a:r>
            <a:endParaRPr/>
          </a:p>
        </p:txBody>
      </p:sp>
      <p:sp>
        <p:nvSpPr>
          <p:cNvPr id="299"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0" name="PlaceHolder 1"/>
          <p:cNvSpPr>
            <a:spLocks noGrp="1"/>
          </p:cNvSpPr>
          <p:nvPr>
            <p:ph type="body"/>
          </p:nvPr>
        </p:nvSpPr>
        <p:spPr>
          <a:xfrm>
            <a:off x="685800" y="4400640"/>
            <a:ext cx="5485680" cy="3599640"/>
          </a:xfrm>
          <a:prstGeom prst="rect">
            <a:avLst/>
          </a:prstGeom>
        </p:spPr>
        <p:txBody>
          <a:bodyPr lIns="0" rIns="0" tIns="0" bIns="0"/>
          <a:p>
            <a:r>
              <a:rPr lang="ro-RO" sz="1400" spc="-1" strike="noStrike">
                <a:uFill>
                  <a:solidFill>
                    <a:srgbClr val="ffffff"/>
                  </a:solidFill>
                </a:uFill>
                <a:latin typeface="Arial"/>
              </a:rPr>
              <a:t>Atunci când vorbim de contextul de execuție al aplicației sau al sistemului software vorbim de fapt despre alte componente externe acestuia care sunt imature și/sau instabile: adică</a:t>
            </a:r>
            <a:r>
              <a:rPr lang="ro-RO" sz="1800" spc="-1" strike="noStrike">
                <a:solidFill>
                  <a:srgbClr val="000000"/>
                </a:solidFill>
                <a:uFill>
                  <a:solidFill>
                    <a:srgbClr val="ffffff"/>
                  </a:solidFill>
                </a:uFill>
                <a:latin typeface="Lato"/>
              </a:rPr>
              <a:t> aflate în diferite etape intermediare de dezvoltare (snapshot, pre-alpha, alpha, beta) sau care prezintă vicii de fabricație (defecte de producție)</a:t>
            </a:r>
            <a:endParaRPr/>
          </a:p>
        </p:txBody>
      </p:sp>
      <p:sp>
        <p:nvSpPr>
          <p:cNvPr id="301"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2" name="PlaceHolder 1"/>
          <p:cNvSpPr>
            <a:spLocks noGrp="1"/>
          </p:cNvSpPr>
          <p:nvPr>
            <p:ph type="body"/>
          </p:nvPr>
        </p:nvSpPr>
        <p:spPr>
          <a:xfrm>
            <a:off x="685800" y="4400640"/>
            <a:ext cx="5485680" cy="3599640"/>
          </a:xfrm>
          <a:prstGeom prst="rect">
            <a:avLst/>
          </a:prstGeom>
        </p:spPr>
        <p:txBody>
          <a:bodyPr lIns="0" rIns="0" tIns="0" bIns="0"/>
          <a:p>
            <a:r>
              <a:rPr lang="ro-RO" sz="1400" spc="-1" strike="noStrike">
                <a:uFill>
                  <a:solidFill>
                    <a:srgbClr val="ffffff"/>
                  </a:solidFill>
                </a:uFill>
                <a:latin typeface="Arial"/>
              </a:rPr>
              <a:t>Atunci când vorbim de contextul de execuție al aplicației sau al sistemului software vorbim de fapt despre alte componente externe acestuia care sunt imature și/sau instabile: adică</a:t>
            </a:r>
            <a:r>
              <a:rPr lang="ro-RO" sz="1800" spc="-1" strike="noStrike">
                <a:solidFill>
                  <a:srgbClr val="000000"/>
                </a:solidFill>
                <a:uFill>
                  <a:solidFill>
                    <a:srgbClr val="ffffff"/>
                  </a:solidFill>
                </a:uFill>
                <a:latin typeface="Lato"/>
              </a:rPr>
              <a:t> aflate în diferite etape intermediare de dezvoltare (snapshot, pre-alpha, alpha, beta) sau care prezintă vicii de fabricație (defecte de producție)</a:t>
            </a:r>
            <a:endParaRPr/>
          </a:p>
        </p:txBody>
      </p:sp>
      <p:sp>
        <p:nvSpPr>
          <p:cNvPr id="303"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4" name="PlaceHolder 1"/>
          <p:cNvSpPr>
            <a:spLocks noGrp="1"/>
          </p:cNvSpPr>
          <p:nvPr>
            <p:ph type="body"/>
          </p:nvPr>
        </p:nvSpPr>
        <p:spPr>
          <a:xfrm>
            <a:off x="685800" y="4400640"/>
            <a:ext cx="5485680" cy="3599640"/>
          </a:xfrm>
          <a:prstGeom prst="rect">
            <a:avLst/>
          </a:prstGeom>
        </p:spPr>
        <p:txBody>
          <a:bodyPr lIns="0" rIns="0" tIns="0" bIns="0"/>
          <a:p>
            <a:r>
              <a:rPr lang="ro-RO" sz="1400" spc="-1" strike="noStrike">
                <a:uFill>
                  <a:solidFill>
                    <a:srgbClr val="ffffff"/>
                  </a:solidFill>
                </a:uFill>
                <a:latin typeface="Arial"/>
              </a:rPr>
              <a:t>Atunci când vorbim de contextul de execuție al aplicației sau al sistemului software vorbim de fapt despre alte componente externe acestuia care sunt imature și/sau instabile: adică</a:t>
            </a:r>
            <a:r>
              <a:rPr lang="ro-RO" sz="1800" spc="-1" strike="noStrike">
                <a:solidFill>
                  <a:srgbClr val="000000"/>
                </a:solidFill>
                <a:uFill>
                  <a:solidFill>
                    <a:srgbClr val="ffffff"/>
                  </a:solidFill>
                </a:uFill>
                <a:latin typeface="Lato"/>
              </a:rPr>
              <a:t> aflate în diferite etape intermediare de dezvoltare (snapshot, pre-alpha, alpha, beta) sau care prezintă vicii de fabricație (defecte de producție)</a:t>
            </a:r>
            <a:endParaRPr/>
          </a:p>
        </p:txBody>
      </p:sp>
      <p:sp>
        <p:nvSpPr>
          <p:cNvPr id="305"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6" name="PlaceHolder 1"/>
          <p:cNvSpPr>
            <a:spLocks noGrp="1"/>
          </p:cNvSpPr>
          <p:nvPr>
            <p:ph type="body"/>
          </p:nvPr>
        </p:nvSpPr>
        <p:spPr>
          <a:xfrm>
            <a:off x="685800" y="4400640"/>
            <a:ext cx="5485680" cy="3599640"/>
          </a:xfrm>
          <a:prstGeom prst="rect">
            <a:avLst/>
          </a:prstGeom>
        </p:spPr>
        <p:txBody>
          <a:bodyPr lIns="0" rIns="0" tIns="0" bIns="0"/>
          <a:p>
            <a:r>
              <a:rPr lang="ro-RO" sz="1400" spc="-1" strike="noStrike">
                <a:uFill>
                  <a:solidFill>
                    <a:srgbClr val="ffffff"/>
                  </a:solidFill>
                </a:uFill>
                <a:latin typeface="Arial"/>
              </a:rPr>
              <a:t>Atunci când vorbim de contextul de execuție al aplicației sau al sistemului software vorbim de fapt despre alte componente externe acestuia care sunt imature și/sau instabile: adică</a:t>
            </a:r>
            <a:r>
              <a:rPr lang="ro-RO" sz="1800" spc="-1" strike="noStrike">
                <a:solidFill>
                  <a:srgbClr val="000000"/>
                </a:solidFill>
                <a:uFill>
                  <a:solidFill>
                    <a:srgbClr val="ffffff"/>
                  </a:solidFill>
                </a:uFill>
                <a:latin typeface="Lato"/>
              </a:rPr>
              <a:t> aflate în diferite etape intermediare de dezvoltare (snapshot, pre-alpha, alpha, beta) sau care prezintă vicii de fabricație (defecte de producție)</a:t>
            </a:r>
            <a:endParaRPr/>
          </a:p>
        </p:txBody>
      </p:sp>
      <p:sp>
        <p:nvSpPr>
          <p:cNvPr id="307"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8" name="PlaceHolder 1"/>
          <p:cNvSpPr>
            <a:spLocks noGrp="1"/>
          </p:cNvSpPr>
          <p:nvPr>
            <p:ph type="body"/>
          </p:nvPr>
        </p:nvSpPr>
        <p:spPr>
          <a:xfrm>
            <a:off x="685800" y="4400640"/>
            <a:ext cx="5485680" cy="3599640"/>
          </a:xfrm>
          <a:prstGeom prst="rect">
            <a:avLst/>
          </a:prstGeom>
        </p:spPr>
        <p:txBody>
          <a:bodyPr lIns="0" rIns="0" tIns="0" bIns="0"/>
          <a:p>
            <a:r>
              <a:rPr lang="ro-RO" sz="1400" spc="-1" strike="noStrike">
                <a:uFill>
                  <a:solidFill>
                    <a:srgbClr val="ffffff"/>
                  </a:solidFill>
                </a:uFill>
                <a:latin typeface="Arial"/>
              </a:rPr>
              <a:t>Atunci când vorbim de contextul de execuție al aplicației sau al sistemului software vorbim de fapt despre alte componente externe acestuia care sunt imature și/sau instabile: adică</a:t>
            </a:r>
            <a:r>
              <a:rPr lang="ro-RO" sz="1800" spc="-1" strike="noStrike">
                <a:solidFill>
                  <a:srgbClr val="000000"/>
                </a:solidFill>
                <a:uFill>
                  <a:solidFill>
                    <a:srgbClr val="ffffff"/>
                  </a:solidFill>
                </a:uFill>
                <a:latin typeface="Lato"/>
              </a:rPr>
              <a:t> aflate în diferite etape intermediare de dezvoltare (snapshot, pre-alpha, alpha, beta) sau care prezintă vicii de fabricație (defecte de producție)</a:t>
            </a:r>
            <a:endParaRPr/>
          </a:p>
        </p:txBody>
      </p:sp>
      <p:sp>
        <p:nvSpPr>
          <p:cNvPr id="309"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0" name="PlaceHolder 1"/>
          <p:cNvSpPr>
            <a:spLocks noGrp="1"/>
          </p:cNvSpPr>
          <p:nvPr>
            <p:ph type="body"/>
          </p:nvPr>
        </p:nvSpPr>
        <p:spPr>
          <a:xfrm>
            <a:off x="685800" y="4400640"/>
            <a:ext cx="5485680" cy="3599640"/>
          </a:xfrm>
          <a:prstGeom prst="rect">
            <a:avLst/>
          </a:prstGeom>
        </p:spPr>
        <p:txBody>
          <a:bodyPr lIns="0" rIns="0" tIns="0" bIns="0"/>
          <a:p>
            <a:r>
              <a:rPr lang="ro-RO" sz="1400" spc="-1" strike="noStrike">
                <a:uFill>
                  <a:solidFill>
                    <a:srgbClr val="ffffff"/>
                  </a:solidFill>
                </a:uFill>
                <a:latin typeface="Arial"/>
              </a:rPr>
              <a:t>Atunci când vorbim de contextul de execuție al aplicației sau al sistemului software vorbim de fapt despre alte componente externe acestuia care sunt imature și/sau instabile: adică</a:t>
            </a:r>
            <a:r>
              <a:rPr lang="ro-RO" sz="1800" spc="-1" strike="noStrike">
                <a:solidFill>
                  <a:srgbClr val="000000"/>
                </a:solidFill>
                <a:uFill>
                  <a:solidFill>
                    <a:srgbClr val="ffffff"/>
                  </a:solidFill>
                </a:uFill>
                <a:latin typeface="Lato"/>
              </a:rPr>
              <a:t> aflate în diferite etape intermediare de dezvoltare (snapshot, pre-alpha, alpha, beta) sau care prezintă vicii de fabricație (defecte de producție)</a:t>
            </a:r>
            <a:endParaRPr/>
          </a:p>
        </p:txBody>
      </p:sp>
      <p:sp>
        <p:nvSpPr>
          <p:cNvPr id="311"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2" name="PlaceHolder 1"/>
          <p:cNvSpPr>
            <a:spLocks noGrp="1"/>
          </p:cNvSpPr>
          <p:nvPr>
            <p:ph type="body"/>
          </p:nvPr>
        </p:nvSpPr>
        <p:spPr>
          <a:xfrm>
            <a:off x="685800" y="4400640"/>
            <a:ext cx="5485680" cy="3599640"/>
          </a:xfrm>
          <a:prstGeom prst="rect">
            <a:avLst/>
          </a:prstGeom>
        </p:spPr>
        <p:txBody>
          <a:bodyPr lIns="0" rIns="0" tIns="0" bIns="0"/>
          <a:p>
            <a:r>
              <a:rPr lang="ro-RO" sz="1400" spc="-1" strike="noStrike">
                <a:uFill>
                  <a:solidFill>
                    <a:srgbClr val="ffffff"/>
                  </a:solidFill>
                </a:uFill>
                <a:latin typeface="Arial"/>
              </a:rPr>
              <a:t>Atunci când vorbim de contextul de execuție al aplicației sau al sistemului software vorbim de fapt despre alte componente externe acestuia care sunt imature și/sau instabile: adică</a:t>
            </a:r>
            <a:r>
              <a:rPr lang="ro-RO" sz="1800" spc="-1" strike="noStrike">
                <a:solidFill>
                  <a:srgbClr val="000000"/>
                </a:solidFill>
                <a:uFill>
                  <a:solidFill>
                    <a:srgbClr val="ffffff"/>
                  </a:solidFill>
                </a:uFill>
                <a:latin typeface="Lato"/>
              </a:rPr>
              <a:t> aflate în diferite etape intermediare de dezvoltare (snapshot, pre-alpha, alpha, beta) sau care prezintă vicii de fabricație (defecte de producție)</a:t>
            </a:r>
            <a:endParaRPr/>
          </a:p>
        </p:txBody>
      </p:sp>
      <p:sp>
        <p:nvSpPr>
          <p:cNvPr id="313"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4" name="PlaceHolder 1"/>
          <p:cNvSpPr>
            <a:spLocks noGrp="1"/>
          </p:cNvSpPr>
          <p:nvPr>
            <p:ph type="body"/>
          </p:nvPr>
        </p:nvSpPr>
        <p:spPr>
          <a:xfrm>
            <a:off x="685800" y="4400640"/>
            <a:ext cx="5485680" cy="3599640"/>
          </a:xfrm>
          <a:prstGeom prst="rect">
            <a:avLst/>
          </a:prstGeom>
        </p:spPr>
        <p:txBody>
          <a:bodyPr lIns="0" rIns="0" tIns="0" bIns="0"/>
          <a:p>
            <a:pPr marL="216000" indent="-215640" algn="just">
              <a:lnSpc>
                <a:spcPct val="100000"/>
              </a:lnSpc>
              <a:buSzPct val="45000"/>
              <a:buFont typeface="Wingdings" charset="2"/>
              <a:buChar char=""/>
            </a:pPr>
            <a:r>
              <a:rPr b="1" lang="ro-RO" sz="1800" spc="-1" strike="noStrike">
                <a:solidFill>
                  <a:srgbClr val="000000"/>
                </a:solidFill>
                <a:uFill>
                  <a:solidFill>
                    <a:srgbClr val="ffffff"/>
                  </a:solidFill>
                </a:uFill>
                <a:latin typeface="Lato"/>
              </a:rPr>
              <a:t>Într-un mediu/context simulat</a:t>
            </a:r>
            <a:r>
              <a:rPr lang="ro-RO" sz="1800" spc="-1" strike="noStrike">
                <a:solidFill>
                  <a:srgbClr val="000000"/>
                </a:solidFill>
                <a:uFill>
                  <a:solidFill>
                    <a:srgbClr val="ffffff"/>
                  </a:solidFill>
                </a:uFill>
                <a:latin typeface="Lato"/>
              </a:rPr>
              <a:t>  Avantaje: debugger-ul deține un control sporit asupra target-ului precum și asupra contextului acestuia. Dezavantaje: e mai lent;</a:t>
            </a:r>
            <a:endParaRPr/>
          </a:p>
          <a:p>
            <a:pPr marL="216000" indent="-215640" algn="just">
              <a:lnSpc>
                <a:spcPct val="100000"/>
              </a:lnSpc>
              <a:buSzPct val="45000"/>
              <a:buFont typeface="Wingdings" charset="2"/>
              <a:buChar char=""/>
            </a:pPr>
            <a:r>
              <a:rPr lang="ro-RO" sz="1800" spc="-1" strike="noStrike">
                <a:solidFill>
                  <a:srgbClr val="000000"/>
                </a:solidFill>
                <a:uFill>
                  <a:solidFill>
                    <a:srgbClr val="ffffff"/>
                  </a:solidFill>
                </a:uFill>
                <a:latin typeface="Lato"/>
              </a:rPr>
              <a:t> </a:t>
            </a:r>
            <a:endParaRPr/>
          </a:p>
          <a:p>
            <a:pPr marL="216000" indent="-215640" algn="just">
              <a:lnSpc>
                <a:spcPct val="100000"/>
              </a:lnSpc>
              <a:buSzPct val="45000"/>
              <a:buFont typeface="Wingdings" charset="2"/>
              <a:buChar char=""/>
            </a:pPr>
            <a:r>
              <a:rPr b="1" lang="ro-RO" sz="1800" spc="-1" strike="noStrike">
                <a:solidFill>
                  <a:srgbClr val="000000"/>
                </a:solidFill>
                <a:uFill>
                  <a:solidFill>
                    <a:srgbClr val="ffffff"/>
                  </a:solidFill>
                </a:uFill>
                <a:latin typeface="Lato"/>
              </a:rPr>
              <a:t>Pe aceeași platformă hardware/software</a:t>
            </a:r>
            <a:r>
              <a:rPr lang="ro-RO" sz="1800" spc="-1" strike="noStrike">
                <a:solidFill>
                  <a:srgbClr val="000000"/>
                </a:solidFill>
                <a:uFill>
                  <a:solidFill>
                    <a:srgbClr val="ffffff"/>
                  </a:solidFill>
                </a:uFill>
                <a:latin typeface="Lato"/>
              </a:rPr>
              <a:t> Dezavantaje: mecanismele de „trap” (capturarea excepțiilor și a contextului în cazul execuției incorecte) nu sunt atât de puternice ca în primul caz;</a:t>
            </a:r>
            <a:endParaRPr/>
          </a:p>
          <a:p>
            <a:pPr marL="216000" indent="-215640" algn="just">
              <a:lnSpc>
                <a:spcPct val="100000"/>
              </a:lnSpc>
              <a:buSzPct val="45000"/>
              <a:buFont typeface="Wingdings" charset="2"/>
              <a:buChar char=""/>
            </a:pPr>
            <a:r>
              <a:rPr lang="ro-RO" sz="1800" spc="-1" strike="noStrike">
                <a:solidFill>
                  <a:srgbClr val="000000"/>
                </a:solidFill>
                <a:uFill>
                  <a:solidFill>
                    <a:srgbClr val="ffffff"/>
                  </a:solidFill>
                </a:uFill>
                <a:latin typeface="Lato"/>
              </a:rPr>
              <a:t> </a:t>
            </a:r>
            <a:endParaRPr/>
          </a:p>
          <a:p>
            <a:pPr marL="216000" indent="-215640" algn="just">
              <a:lnSpc>
                <a:spcPct val="100000"/>
              </a:lnSpc>
              <a:buSzPct val="45000"/>
              <a:buFont typeface="Wingdings" charset="2"/>
              <a:buChar char=""/>
            </a:pPr>
            <a:r>
              <a:rPr b="1" lang="ro-RO" sz="1800" spc="-1" strike="noStrike">
                <a:solidFill>
                  <a:srgbClr val="000000"/>
                </a:solidFill>
                <a:uFill>
                  <a:solidFill>
                    <a:srgbClr val="ffffff"/>
                  </a:solidFill>
                </a:uFill>
                <a:latin typeface="Lato"/>
              </a:rPr>
              <a:t>Pe o altă platformă hardware/software</a:t>
            </a:r>
            <a:r>
              <a:rPr lang="ro-RO" sz="1800" spc="-1" strike="noStrike">
                <a:solidFill>
                  <a:srgbClr val="000000"/>
                </a:solidFill>
                <a:uFill>
                  <a:solidFill>
                    <a:srgbClr val="ffffff"/>
                  </a:solidFill>
                </a:uFill>
                <a:latin typeface="Lato"/>
              </a:rPr>
              <a:t> Avantaje: e mai rapid decât primul caz, permite depanarea unor dispozitive aflate la mare distanță;</a:t>
            </a:r>
            <a:endParaRPr/>
          </a:p>
        </p:txBody>
      </p:sp>
      <p:sp>
        <p:nvSpPr>
          <p:cNvPr id="315"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4" name="PlaceHolder 1"/>
          <p:cNvSpPr>
            <a:spLocks noGrp="1"/>
          </p:cNvSpPr>
          <p:nvPr>
            <p:ph type="body"/>
          </p:nvPr>
        </p:nvSpPr>
        <p:spPr>
          <a:xfrm>
            <a:off x="685800" y="4400640"/>
            <a:ext cx="5485680" cy="3599640"/>
          </a:xfrm>
          <a:prstGeom prst="rect">
            <a:avLst/>
          </a:prstGeom>
        </p:spPr>
        <p:txBody>
          <a:bodyPr lIns="0" rIns="0" tIns="0" bIns="0"/>
          <a:p>
            <a:pPr marL="216000" indent="-215640" algn="just">
              <a:lnSpc>
                <a:spcPct val="100000"/>
              </a:lnSpc>
              <a:buFont typeface="Arial"/>
              <a:buChar char="•"/>
            </a:pPr>
            <a:r>
              <a:rPr lang="ro-RO" sz="1800" spc="-1" strike="noStrike">
                <a:solidFill>
                  <a:srgbClr val="000000"/>
                </a:solidFill>
                <a:uFill>
                  <a:solidFill>
                    <a:srgbClr val="ffffff"/>
                  </a:solidFill>
                </a:uFill>
                <a:latin typeface="Lato"/>
              </a:rPr>
              <a:t>Defectele software apar în orice etapă de dezvoltare a acestuia (specificare, design, coding, introducere de date sau documentare).</a:t>
            </a:r>
            <a:endParaRPr/>
          </a:p>
          <a:p>
            <a:pPr marL="216000" indent="-215640" algn="just">
              <a:lnSpc>
                <a:spcPct val="100000"/>
              </a:lnSpc>
              <a:buFont typeface="Arial"/>
              <a:buChar char="•"/>
            </a:pPr>
            <a:r>
              <a:rPr lang="ro-RO" sz="1800" spc="-1" strike="noStrike">
                <a:solidFill>
                  <a:srgbClr val="000000"/>
                </a:solidFill>
                <a:uFill>
                  <a:solidFill>
                    <a:srgbClr val="ffffff"/>
                  </a:solidFill>
                </a:uFill>
                <a:latin typeface="Lato"/>
              </a:rPr>
              <a:t> </a:t>
            </a:r>
            <a:endParaRPr/>
          </a:p>
          <a:p>
            <a:pPr marL="216000" indent="-215640" algn="just">
              <a:lnSpc>
                <a:spcPct val="100000"/>
              </a:lnSpc>
              <a:buFont typeface="Arial"/>
              <a:buChar char="•"/>
            </a:pPr>
            <a:r>
              <a:rPr lang="ro-RO" sz="1800" spc="-1" strike="noStrike">
                <a:solidFill>
                  <a:srgbClr val="000000"/>
                </a:solidFill>
                <a:uFill>
                  <a:solidFill>
                    <a:srgbClr val="ffffff"/>
                  </a:solidFill>
                </a:uFill>
                <a:latin typeface="Lato"/>
              </a:rPr>
              <a:t>Neînțelegerile se datorează în general nestăpânirii terminologiei, a regulilor și/sau a intrumentelor de lucru de la nivelul etapei curente sau de la nivelul etapelor adiacente etapei curente.</a:t>
            </a:r>
            <a:endParaRPr/>
          </a:p>
          <a:p>
            <a:pPr marL="216000" indent="-215640" algn="just">
              <a:lnSpc>
                <a:spcPct val="100000"/>
              </a:lnSpc>
              <a:buFont typeface="Arial"/>
              <a:buChar char="•"/>
            </a:pPr>
            <a:r>
              <a:rPr lang="ro-RO" sz="1800" spc="-1" strike="noStrike">
                <a:solidFill>
                  <a:srgbClr val="000000"/>
                </a:solidFill>
                <a:uFill>
                  <a:solidFill>
                    <a:srgbClr val="ffffff"/>
                  </a:solidFill>
                </a:uFill>
                <a:latin typeface="Lato"/>
              </a:rPr>
              <a:t> </a:t>
            </a:r>
            <a:endParaRPr/>
          </a:p>
        </p:txBody>
      </p:sp>
      <p:sp>
        <p:nvSpPr>
          <p:cNvPr id="245"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6" name="PlaceHolder 1"/>
          <p:cNvSpPr>
            <a:spLocks noGrp="1"/>
          </p:cNvSpPr>
          <p:nvPr>
            <p:ph type="body"/>
          </p:nvPr>
        </p:nvSpPr>
        <p:spPr>
          <a:xfrm>
            <a:off x="685800" y="4400640"/>
            <a:ext cx="5485680" cy="3599640"/>
          </a:xfrm>
          <a:prstGeom prst="rect">
            <a:avLst/>
          </a:prstGeom>
        </p:spPr>
        <p:txBody>
          <a:bodyPr lIns="0" rIns="0" tIns="0" bIns="0"/>
          <a:p>
            <a:pPr marL="216000" indent="-215640" algn="just">
              <a:lnSpc>
                <a:spcPct val="100000"/>
              </a:lnSpc>
            </a:pPr>
            <a:r>
              <a:rPr lang="ro-RO" sz="1400" spc="-1" strike="noStrike">
                <a:solidFill>
                  <a:srgbClr val="000000"/>
                </a:solidFill>
                <a:uFill>
                  <a:solidFill>
                    <a:srgbClr val="ffffff"/>
                  </a:solidFill>
                </a:uFill>
                <a:latin typeface="Lato"/>
              </a:rPr>
              <a:t>Atributele unui debugger:</a:t>
            </a:r>
            <a:endParaRPr/>
          </a:p>
          <a:p>
            <a:pPr marL="216000" indent="-215640" algn="just">
              <a:lnSpc>
                <a:spcPct val="100000"/>
              </a:lnSpc>
            </a:pPr>
            <a:endParaRPr/>
          </a:p>
          <a:p>
            <a:pPr marL="216000" indent="-215640" algn="just">
              <a:lnSpc>
                <a:spcPct val="100000"/>
              </a:lnSpc>
              <a:buClr>
                <a:srgbClr val="ffffff"/>
              </a:buClr>
              <a:buSzPct val="45000"/>
              <a:buFont typeface="Wingdings" charset="2"/>
              <a:buChar char=""/>
            </a:pPr>
            <a:r>
              <a:rPr lang="ro-RO" sz="1400" spc="-1" strike="noStrike">
                <a:solidFill>
                  <a:srgbClr val="000000"/>
                </a:solidFill>
                <a:uFill>
                  <a:solidFill>
                    <a:srgbClr val="ffffff"/>
                  </a:solidFill>
                </a:uFill>
                <a:latin typeface="Lato"/>
              </a:rPr>
              <a:t>Permit executarea codului linie cu linie;</a:t>
            </a:r>
            <a:endParaRPr/>
          </a:p>
          <a:p>
            <a:pPr marL="216000" indent="-215640" algn="just">
              <a:lnSpc>
                <a:spcPct val="100000"/>
              </a:lnSpc>
              <a:buClr>
                <a:srgbClr val="ffffff"/>
              </a:buClr>
              <a:buSzPct val="45000"/>
              <a:buFont typeface="Wingdings" charset="2"/>
              <a:buChar char=""/>
            </a:pPr>
            <a:r>
              <a:rPr lang="ro-RO" sz="1400" spc="-1" strike="noStrike">
                <a:solidFill>
                  <a:srgbClr val="000000"/>
                </a:solidFill>
                <a:uFill>
                  <a:solidFill>
                    <a:srgbClr val="ffffff"/>
                  </a:solidFill>
                </a:uFill>
                <a:latin typeface="Lato"/>
              </a:rPr>
              <a:t>În cazul unei linii de cod pot permite executarea operațiilor pas cu pas (în general a apelurilor de funcții dar nu numai);</a:t>
            </a:r>
            <a:endParaRPr/>
          </a:p>
          <a:p>
            <a:pPr marL="216000" indent="-215640" algn="just">
              <a:lnSpc>
                <a:spcPct val="100000"/>
              </a:lnSpc>
              <a:buClr>
                <a:srgbClr val="ffffff"/>
              </a:buClr>
              <a:buSzPct val="45000"/>
              <a:buFont typeface="Wingdings" charset="2"/>
              <a:buChar char=""/>
            </a:pPr>
            <a:r>
              <a:rPr lang="ro-RO" sz="1400" spc="-1" strike="noStrike">
                <a:solidFill>
                  <a:srgbClr val="000000"/>
                </a:solidFill>
                <a:uFill>
                  <a:solidFill>
                    <a:srgbClr val="ffffff"/>
                  </a:solidFill>
                </a:uFill>
                <a:latin typeface="Lato"/>
              </a:rPr>
              <a:t>Permit inspectarea și modificarea valorilor variabilelor;</a:t>
            </a:r>
            <a:endParaRPr/>
          </a:p>
          <a:p>
            <a:pPr marL="216000" indent="-215640" algn="just">
              <a:lnSpc>
                <a:spcPct val="100000"/>
              </a:lnSpc>
              <a:buClr>
                <a:srgbClr val="ffffff"/>
              </a:buClr>
              <a:buSzPct val="45000"/>
              <a:buFont typeface="Wingdings" charset="2"/>
              <a:buChar char=""/>
            </a:pPr>
            <a:r>
              <a:rPr lang="ro-RO" sz="1400" spc="-1" strike="noStrike">
                <a:solidFill>
                  <a:srgbClr val="000000"/>
                </a:solidFill>
                <a:uFill>
                  <a:solidFill>
                    <a:srgbClr val="ffffff"/>
                  </a:solidFill>
                </a:uFill>
                <a:latin typeface="Lato"/>
              </a:rPr>
              <a:t>Permit inspectarea stivei de apeluri (stack calls) precum și a stărilor diferitelor threaduri (în cazul aplicațiilor multithread);</a:t>
            </a:r>
            <a:endParaRPr/>
          </a:p>
          <a:p>
            <a:pPr marL="216000" indent="-215640" algn="just">
              <a:lnSpc>
                <a:spcPct val="100000"/>
              </a:lnSpc>
              <a:buClr>
                <a:srgbClr val="ffffff"/>
              </a:buClr>
              <a:buSzPct val="45000"/>
              <a:buFont typeface="Wingdings" charset="2"/>
              <a:buChar char=""/>
            </a:pPr>
            <a:r>
              <a:rPr lang="ro-RO" sz="1400" spc="-1" strike="noStrike">
                <a:solidFill>
                  <a:srgbClr val="000000"/>
                </a:solidFill>
                <a:uFill>
                  <a:solidFill>
                    <a:srgbClr val="ffffff"/>
                  </a:solidFill>
                </a:uFill>
                <a:latin typeface="Lato"/>
              </a:rPr>
              <a:t>Permit executarea aplicației până într-un anumit punct (run to cursor sau run to breakpoint);</a:t>
            </a:r>
            <a:endParaRPr/>
          </a:p>
          <a:p>
            <a:pPr marL="216000" indent="-215640" algn="just">
              <a:lnSpc>
                <a:spcPct val="100000"/>
              </a:lnSpc>
              <a:buClr>
                <a:srgbClr val="ffffff"/>
              </a:buClr>
              <a:buSzPct val="45000"/>
              <a:buFont typeface="Wingdings" charset="2"/>
              <a:buChar char=""/>
            </a:pPr>
            <a:r>
              <a:rPr lang="ro-RO" sz="1400" spc="-1" strike="noStrike">
                <a:solidFill>
                  <a:srgbClr val="000000"/>
                </a:solidFill>
                <a:uFill>
                  <a:solidFill>
                    <a:srgbClr val="ffffff"/>
                  </a:solidFill>
                </a:uFill>
                <a:latin typeface="Lato"/>
              </a:rPr>
              <a:t>Permit oprirea condiționată a unei aplicații într-un anumit punct (folosind breakpointuri conditionale);</a:t>
            </a:r>
            <a:endParaRPr/>
          </a:p>
          <a:p>
            <a:pPr marL="216000" indent="-215640" algn="just">
              <a:lnSpc>
                <a:spcPct val="100000"/>
              </a:lnSpc>
              <a:buClr>
                <a:srgbClr val="ffffff"/>
              </a:buClr>
              <a:buSzPct val="45000"/>
              <a:buFont typeface="Wingdings" charset="2"/>
              <a:buChar char=""/>
            </a:pPr>
            <a:r>
              <a:rPr lang="ro-RO" sz="1400" spc="-1" strike="noStrike">
                <a:solidFill>
                  <a:srgbClr val="000000"/>
                </a:solidFill>
                <a:uFill>
                  <a:solidFill>
                    <a:srgbClr val="ffffff"/>
                  </a:solidFill>
                </a:uFill>
                <a:latin typeface="Lato"/>
              </a:rPr>
              <a:t>Unele permit modificarea atât a stării alicației cât și a aplicației în sine (în acest caz vorbim de o combinație de capabilități de la nivelul limbajului și debugger-ului: incremental compiling &amp; hot debugging, etc.) sau chiar a „reverse debugging-ului” (executarea aplicației în sens invers în timp);</a:t>
            </a:r>
            <a:endParaRPr/>
          </a:p>
        </p:txBody>
      </p:sp>
      <p:sp>
        <p:nvSpPr>
          <p:cNvPr id="317"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400640"/>
            <a:ext cx="5485680" cy="3599640"/>
          </a:xfrm>
          <a:prstGeom prst="rect">
            <a:avLst/>
          </a:prstGeom>
        </p:spPr>
        <p:txBody>
          <a:bodyPr lIns="0" rIns="0" tIns="0" bIns="0"/>
          <a:p>
            <a:r>
              <a:rPr lang="ro-RO" sz="1400" spc="-1" strike="noStrike">
                <a:uFill>
                  <a:solidFill>
                    <a:srgbClr val="ffffff"/>
                  </a:solidFill>
                </a:uFill>
                <a:latin typeface="Arial"/>
              </a:rPr>
              <a:t>Atunci când vorbim de contextul de execuție al aplicației sau al sistemului software vorbim de fapt despre alte componente externe acestuia care sunt imature și/sau instabile: adică</a:t>
            </a:r>
            <a:r>
              <a:rPr lang="ro-RO" sz="1800" spc="-1" strike="noStrike">
                <a:solidFill>
                  <a:srgbClr val="000000"/>
                </a:solidFill>
                <a:uFill>
                  <a:solidFill>
                    <a:srgbClr val="ffffff"/>
                  </a:solidFill>
                </a:uFill>
                <a:latin typeface="Lato"/>
              </a:rPr>
              <a:t> aflate în diferite etape intermediare de dezvoltare (snapshot, pre-alpha, alpha, beta) sau care prezintă vicii de fabricație (defecte de producție)</a:t>
            </a:r>
            <a:endParaRPr/>
          </a:p>
        </p:txBody>
      </p:sp>
      <p:sp>
        <p:nvSpPr>
          <p:cNvPr id="319"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0" name="PlaceHolder 1"/>
          <p:cNvSpPr>
            <a:spLocks noGrp="1"/>
          </p:cNvSpPr>
          <p:nvPr>
            <p:ph type="body"/>
          </p:nvPr>
        </p:nvSpPr>
        <p:spPr>
          <a:xfrm>
            <a:off x="685800" y="4400640"/>
            <a:ext cx="5485680" cy="3599640"/>
          </a:xfrm>
          <a:prstGeom prst="rect">
            <a:avLst/>
          </a:prstGeom>
        </p:spPr>
        <p:txBody>
          <a:bodyPr lIns="0" rIns="0" tIns="0" bIns="0"/>
          <a:p>
            <a:r>
              <a:rPr lang="ro-RO" sz="1400" spc="-1" strike="noStrike">
                <a:uFill>
                  <a:solidFill>
                    <a:srgbClr val="ffffff"/>
                  </a:solidFill>
                </a:uFill>
                <a:latin typeface="Arial"/>
              </a:rPr>
              <a:t>Atunci când vorbim de contextul de execuție al aplicației sau al sistemului software vorbim de fapt despre alte componente externe acestuia care sunt imature și/sau instabile: adică</a:t>
            </a:r>
            <a:r>
              <a:rPr lang="ro-RO" sz="1800" spc="-1" strike="noStrike">
                <a:solidFill>
                  <a:srgbClr val="000000"/>
                </a:solidFill>
                <a:uFill>
                  <a:solidFill>
                    <a:srgbClr val="ffffff"/>
                  </a:solidFill>
                </a:uFill>
                <a:latin typeface="Lato"/>
              </a:rPr>
              <a:t> aflate în diferite etape intermediare de dezvoltare (snapshot, pre-alpha, alpha, beta) sau care prezintă vicii de fabricație (defecte de producție)</a:t>
            </a:r>
            <a:endParaRPr/>
          </a:p>
        </p:txBody>
      </p:sp>
      <p:sp>
        <p:nvSpPr>
          <p:cNvPr id="321"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2" name="PlaceHolder 1"/>
          <p:cNvSpPr>
            <a:spLocks noGrp="1"/>
          </p:cNvSpPr>
          <p:nvPr>
            <p:ph type="body"/>
          </p:nvPr>
        </p:nvSpPr>
        <p:spPr>
          <a:xfrm>
            <a:off x="685800" y="4400640"/>
            <a:ext cx="5485680" cy="3599640"/>
          </a:xfrm>
          <a:prstGeom prst="rect">
            <a:avLst/>
          </a:prstGeom>
        </p:spPr>
        <p:txBody>
          <a:bodyPr lIns="0" rIns="0" tIns="0" bIns="0"/>
          <a:p>
            <a:r>
              <a:rPr lang="ro-RO" sz="1400" spc="-1" strike="noStrike">
                <a:uFill>
                  <a:solidFill>
                    <a:srgbClr val="ffffff"/>
                  </a:solidFill>
                </a:uFill>
                <a:latin typeface="Arial"/>
              </a:rPr>
              <a:t>Atunci când vorbim de contextul de execuție al aplicației sau al sistemului software vorbim de fapt despre alte componente externe acestuia care sunt imature și/sau instabile: adică</a:t>
            </a:r>
            <a:r>
              <a:rPr lang="ro-RO" sz="1800" spc="-1" strike="noStrike">
                <a:solidFill>
                  <a:srgbClr val="000000"/>
                </a:solidFill>
                <a:uFill>
                  <a:solidFill>
                    <a:srgbClr val="ffffff"/>
                  </a:solidFill>
                </a:uFill>
                <a:latin typeface="Lato"/>
              </a:rPr>
              <a:t> aflate în diferite etape intermediare de dezvoltare (snapshot, pre-alpha, alpha, beta) sau care prezintă vicii de fabricație (defecte de producție)</a:t>
            </a:r>
            <a:endParaRPr/>
          </a:p>
        </p:txBody>
      </p:sp>
      <p:sp>
        <p:nvSpPr>
          <p:cNvPr id="323"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4" name="PlaceHolder 1"/>
          <p:cNvSpPr>
            <a:spLocks noGrp="1"/>
          </p:cNvSpPr>
          <p:nvPr>
            <p:ph type="body"/>
          </p:nvPr>
        </p:nvSpPr>
        <p:spPr>
          <a:xfrm>
            <a:off x="685800" y="4400640"/>
            <a:ext cx="5485680" cy="3599640"/>
          </a:xfrm>
          <a:prstGeom prst="rect">
            <a:avLst/>
          </a:prstGeom>
        </p:spPr>
        <p:txBody>
          <a:bodyPr lIns="0" rIns="0" tIns="0" bIns="0"/>
          <a:p>
            <a:r>
              <a:rPr lang="ro-RO" sz="1400" spc="-1" strike="noStrike">
                <a:uFill>
                  <a:solidFill>
                    <a:srgbClr val="ffffff"/>
                  </a:solidFill>
                </a:uFill>
                <a:latin typeface="Arial"/>
              </a:rPr>
              <a:t>Atunci când vorbim de contextul de execuție al aplicației sau al sistemului software vorbim de fapt despre alte componente externe acestuia care sunt imature și/sau instabile: adică</a:t>
            </a:r>
            <a:r>
              <a:rPr lang="ro-RO" sz="1800" spc="-1" strike="noStrike">
                <a:solidFill>
                  <a:srgbClr val="000000"/>
                </a:solidFill>
                <a:uFill>
                  <a:solidFill>
                    <a:srgbClr val="ffffff"/>
                  </a:solidFill>
                </a:uFill>
                <a:latin typeface="Lato"/>
              </a:rPr>
              <a:t> aflate în diferite etape intermediare de dezvoltare (snapshot, pre-alpha, alpha, beta) sau care prezintă vicii de fabricație (defecte de producție)</a:t>
            </a:r>
            <a:endParaRPr/>
          </a:p>
        </p:txBody>
      </p:sp>
      <p:sp>
        <p:nvSpPr>
          <p:cNvPr id="325"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6" name="PlaceHolder 1"/>
          <p:cNvSpPr>
            <a:spLocks noGrp="1"/>
          </p:cNvSpPr>
          <p:nvPr>
            <p:ph type="body"/>
          </p:nvPr>
        </p:nvSpPr>
        <p:spPr>
          <a:xfrm>
            <a:off x="685800" y="4400640"/>
            <a:ext cx="5485680" cy="3599640"/>
          </a:xfrm>
          <a:prstGeom prst="rect">
            <a:avLst/>
          </a:prstGeom>
        </p:spPr>
        <p:txBody>
          <a:bodyPr lIns="0" rIns="0" tIns="0" bIns="0"/>
          <a:p>
            <a:r>
              <a:rPr lang="ro-RO" sz="1400" spc="-1" strike="noStrike">
                <a:uFill>
                  <a:solidFill>
                    <a:srgbClr val="ffffff"/>
                  </a:solidFill>
                </a:uFill>
                <a:latin typeface="Arial"/>
              </a:rPr>
              <a:t>Atunci când vorbim de contextul de execuție al aplicației sau al sistemului software vorbim de fapt despre alte componente externe acestuia care sunt imature și/sau instabile: adică</a:t>
            </a:r>
            <a:r>
              <a:rPr lang="ro-RO" sz="1800" spc="-1" strike="noStrike">
                <a:solidFill>
                  <a:srgbClr val="000000"/>
                </a:solidFill>
                <a:uFill>
                  <a:solidFill>
                    <a:srgbClr val="ffffff"/>
                  </a:solidFill>
                </a:uFill>
                <a:latin typeface="Lato"/>
              </a:rPr>
              <a:t> aflate în diferite etape intermediare de dezvoltare (snapshot, pre-alpha, alpha, beta) sau care prezintă vicii de fabricație (defecte de producție)</a:t>
            </a:r>
            <a:endParaRPr/>
          </a:p>
        </p:txBody>
      </p:sp>
      <p:sp>
        <p:nvSpPr>
          <p:cNvPr id="327"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6" name="PlaceHolder 1"/>
          <p:cNvSpPr>
            <a:spLocks noGrp="1"/>
          </p:cNvSpPr>
          <p:nvPr>
            <p:ph type="body"/>
          </p:nvPr>
        </p:nvSpPr>
        <p:spPr>
          <a:xfrm>
            <a:off x="685800" y="4400640"/>
            <a:ext cx="5485680" cy="3599640"/>
          </a:xfrm>
          <a:prstGeom prst="rect">
            <a:avLst/>
          </a:prstGeom>
        </p:spPr>
        <p:txBody>
          <a:bodyPr lIns="0" rIns="0" tIns="0" bIns="0"/>
          <a:p>
            <a:pPr marL="216000" indent="-215640" algn="just">
              <a:lnSpc>
                <a:spcPct val="100000"/>
              </a:lnSpc>
              <a:buFont typeface="Arial"/>
              <a:buChar char="•"/>
            </a:pPr>
            <a:r>
              <a:rPr lang="ro-RO" sz="2200" spc="-1" strike="noStrike">
                <a:solidFill>
                  <a:srgbClr val="000000"/>
                </a:solidFill>
                <a:uFill>
                  <a:solidFill>
                    <a:srgbClr val="ffffff"/>
                  </a:solidFill>
                </a:uFill>
                <a:latin typeface="Lato"/>
              </a:rPr>
              <a:t>Alte sinonime pentru defectele software, folosite în IT sunt: "mistakes", "anomalies", "faults", "failures", "errors", "exceptions", "crashes", "bugs", "defects", "incidents", or "side effects".</a:t>
            </a:r>
            <a:endParaRPr/>
          </a:p>
        </p:txBody>
      </p:sp>
      <p:sp>
        <p:nvSpPr>
          <p:cNvPr id="247"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8" name="PlaceHolder 1"/>
          <p:cNvSpPr>
            <a:spLocks noGrp="1"/>
          </p:cNvSpPr>
          <p:nvPr>
            <p:ph type="body"/>
          </p:nvPr>
        </p:nvSpPr>
        <p:spPr>
          <a:xfrm>
            <a:off x="685800" y="4400640"/>
            <a:ext cx="5485680" cy="3599640"/>
          </a:xfrm>
          <a:prstGeom prst="rect">
            <a:avLst/>
          </a:prstGeom>
        </p:spPr>
        <p:txBody>
          <a:bodyPr lIns="0" rIns="0" tIns="0" bIns="0"/>
          <a:p>
            <a:pPr marL="216000" indent="-215640" algn="just">
              <a:lnSpc>
                <a:spcPct val="100000"/>
              </a:lnSpc>
              <a:buFont typeface="Arial"/>
              <a:buChar char="•"/>
            </a:pPr>
            <a:r>
              <a:rPr lang="ro-RO" sz="2200" spc="-1" strike="noStrike">
                <a:solidFill>
                  <a:srgbClr val="000000"/>
                </a:solidFill>
                <a:uFill>
                  <a:solidFill>
                    <a:srgbClr val="ffffff"/>
                  </a:solidFill>
                </a:uFill>
                <a:latin typeface="Lato"/>
              </a:rPr>
              <a:t>Alte sinonime pentru defectele software, folosite în IT sunt: "mistakes", "anomalies", "faults", "failures", "errors", "exceptions", "crashes", "bugs", "defects", "incidents", or "side effects".</a:t>
            </a:r>
            <a:endParaRPr/>
          </a:p>
        </p:txBody>
      </p:sp>
      <p:sp>
        <p:nvSpPr>
          <p:cNvPr id="249"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0" name="PlaceHolder 1"/>
          <p:cNvSpPr>
            <a:spLocks noGrp="1"/>
          </p:cNvSpPr>
          <p:nvPr>
            <p:ph type="body"/>
          </p:nvPr>
        </p:nvSpPr>
        <p:spPr>
          <a:xfrm>
            <a:off x="685800" y="4400640"/>
            <a:ext cx="5485680" cy="3599640"/>
          </a:xfrm>
          <a:prstGeom prst="rect">
            <a:avLst/>
          </a:prstGeom>
        </p:spPr>
        <p:txBody>
          <a:bodyPr lIns="0" rIns="0" tIns="0" bIns="0"/>
          <a:p>
            <a:endParaRPr/>
          </a:p>
        </p:txBody>
      </p:sp>
      <p:sp>
        <p:nvSpPr>
          <p:cNvPr id="251"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2" name="PlaceHolder 1"/>
          <p:cNvSpPr>
            <a:spLocks noGrp="1"/>
          </p:cNvSpPr>
          <p:nvPr>
            <p:ph type="body"/>
          </p:nvPr>
        </p:nvSpPr>
        <p:spPr>
          <a:xfrm>
            <a:off x="685800" y="4400640"/>
            <a:ext cx="5485680" cy="3599640"/>
          </a:xfrm>
          <a:prstGeom prst="rect">
            <a:avLst/>
          </a:prstGeom>
        </p:spPr>
        <p:txBody>
          <a:bodyPr lIns="0" rIns="0" tIns="0" bIns="0"/>
          <a:p>
            <a:endParaRPr/>
          </a:p>
        </p:txBody>
      </p:sp>
      <p:sp>
        <p:nvSpPr>
          <p:cNvPr id="253"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4" name="PlaceHolder 1"/>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buClr>
                <a:srgbClr val="ffffff"/>
              </a:buClr>
              <a:buSzPct val="45000"/>
              <a:buFont typeface="Wingdings" charset="2"/>
              <a:buChar char=""/>
            </a:pPr>
            <a:r>
              <a:rPr lang="ro-RO" sz="2000" spc="-1" strike="noStrike">
                <a:uFill>
                  <a:solidFill>
                    <a:srgbClr val="ffffff"/>
                  </a:solidFill>
                </a:uFill>
                <a:latin typeface="Arial"/>
              </a:rPr>
              <a:t>Ea a fost o cercetătoare americană, unul din primii programatori ai calculatorului electro-mecanic Harvard Mark I (alături de John von Neumann), a scris primul compilator pentru un calculator (limbajul A-0) și a fost în tabăra celor care au promovat idea creării unui limbaj de programare de nivel înalt, independent de mașină/hardware, contribuind direct la crearea limbajului COBOL.</a:t>
            </a:r>
            <a:endParaRPr/>
          </a:p>
        </p:txBody>
      </p:sp>
      <p:sp>
        <p:nvSpPr>
          <p:cNvPr id="255" name="CustomShape 2"/>
          <p:cNvSpPr/>
          <p:nvPr/>
        </p:nvSpPr>
        <p:spPr>
          <a:xfrm>
            <a:off x="3884760" y="8685360"/>
            <a:ext cx="2971080" cy="457920"/>
          </a:xfrm>
          <a:prstGeom prst="rect">
            <a:avLst/>
          </a:prstGeom>
          <a:noFill/>
          <a:ln>
            <a:noFill/>
          </a:ln>
        </p:spPr>
        <p:style>
          <a:lnRef idx="0"/>
          <a:fillRef idx="0"/>
          <a:effectRef idx="0"/>
          <a:fontRef idx="minor"/>
        </p:style>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5"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36"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38"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39"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40" name="" descr=""/>
          <p:cNvPicPr/>
          <p:nvPr/>
        </p:nvPicPr>
        <p:blipFill>
          <a:blip r:embed="rId2"/>
          <a:stretch/>
        </p:blipFill>
        <p:spPr>
          <a:xfrm>
            <a:off x="3602880" y="1604520"/>
            <a:ext cx="4984920" cy="3977280"/>
          </a:xfrm>
          <a:prstGeom prst="rect">
            <a:avLst/>
          </a:prstGeom>
          <a:ln>
            <a:noFill/>
          </a:ln>
        </p:spPr>
      </p:pic>
      <p:pic>
        <p:nvPicPr>
          <p:cNvPr id="41" name="" descr=""/>
          <p:cNvPicPr/>
          <p:nvPr/>
        </p:nvPicPr>
        <p:blipFill>
          <a:blip r:embed="rId3"/>
          <a:stretch/>
        </p:blipFill>
        <p:spPr>
          <a:xfrm>
            <a:off x="360288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49"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51"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53"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54"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59"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60"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62"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6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64"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68"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70"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71"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73"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74"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75"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76"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78"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79"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80" name="" descr=""/>
          <p:cNvPicPr/>
          <p:nvPr/>
        </p:nvPicPr>
        <p:blipFill>
          <a:blip r:embed="rId2"/>
          <a:stretch/>
        </p:blipFill>
        <p:spPr>
          <a:xfrm>
            <a:off x="3602880" y="1604520"/>
            <a:ext cx="4984920" cy="3977280"/>
          </a:xfrm>
          <a:prstGeom prst="rect">
            <a:avLst/>
          </a:prstGeom>
          <a:ln>
            <a:noFill/>
          </a:ln>
        </p:spPr>
      </p:pic>
      <p:pic>
        <p:nvPicPr>
          <p:cNvPr id="81" name="" descr=""/>
          <p:cNvPicPr/>
          <p:nvPr/>
        </p:nvPicPr>
        <p:blipFill>
          <a:blip r:embed="rId3"/>
          <a:stretch/>
        </p:blipFill>
        <p:spPr>
          <a:xfrm>
            <a:off x="3602880" y="1604520"/>
            <a:ext cx="4984920" cy="3977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9"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20"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0410840" y="360"/>
            <a:ext cx="1262160" cy="862200"/>
          </a:xfrm>
          <a:prstGeom prst="rect">
            <a:avLst/>
          </a:prstGeom>
          <a:solidFill>
            <a:srgbClr val="8bd700"/>
          </a:solidFill>
          <a:ln w="12600">
            <a:noFill/>
          </a:ln>
        </p:spPr>
        <p:style>
          <a:lnRef idx="0"/>
          <a:fillRef idx="0"/>
          <a:effectRef idx="0"/>
          <a:fontRef idx="minor"/>
        </p:style>
      </p:sp>
      <p:pic>
        <p:nvPicPr>
          <p:cNvPr id="1" name="Picture 8" descr=""/>
          <p:cNvPicPr/>
          <p:nvPr/>
        </p:nvPicPr>
        <p:blipFill>
          <a:blip r:embed="rId2"/>
          <a:stretch/>
        </p:blipFill>
        <p:spPr>
          <a:xfrm>
            <a:off x="10504800" y="324720"/>
            <a:ext cx="1073880" cy="537840"/>
          </a:xfrm>
          <a:prstGeom prst="rect">
            <a:avLst/>
          </a:prstGeom>
          <a:ln>
            <a:noFill/>
          </a:ln>
        </p:spPr>
      </p:pic>
      <p:sp>
        <p:nvSpPr>
          <p:cNvPr id="2" name="CustomShape 2"/>
          <p:cNvSpPr/>
          <p:nvPr/>
        </p:nvSpPr>
        <p:spPr>
          <a:xfrm>
            <a:off x="-1440" y="6188400"/>
            <a:ext cx="12196800" cy="671040"/>
          </a:xfrm>
          <a:custGeom>
            <a:avLst/>
            <a:gdLst/>
            <a:ahLst/>
            <a:rect l="l" t="t" r="r" b="b"/>
            <a:pathLst>
              <a:path w="12198054" h="671765">
                <a:moveTo>
                  <a:pt x="1294" y="0"/>
                </a:moveTo>
                <a:lnTo>
                  <a:pt x="12195107" y="453118"/>
                </a:lnTo>
                <a:cubicBezTo>
                  <a:pt x="12196089" y="524375"/>
                  <a:pt x="12197072" y="598013"/>
                  <a:pt x="12198054" y="669270"/>
                </a:cubicBezTo>
                <a:lnTo>
                  <a:pt x="725" y="671765"/>
                </a:lnTo>
                <a:cubicBezTo>
                  <a:pt x="-1996" y="-277909"/>
                  <a:pt x="4015" y="949674"/>
                  <a:pt x="1294" y="0"/>
                </a:cubicBezTo>
                <a:close/>
              </a:path>
            </a:pathLst>
          </a:custGeom>
          <a:solidFill>
            <a:srgbClr val="8bd700"/>
          </a:solidFill>
          <a:ln w="12600">
            <a:noFill/>
          </a:ln>
        </p:spPr>
        <p:style>
          <a:lnRef idx="0"/>
          <a:fillRef idx="0"/>
          <a:effectRef idx="0"/>
          <a:fontRef idx="minor"/>
        </p:style>
        <p:txBody>
          <a:bodyPr lIns="90000" rIns="90000" tIns="45000" bIns="45000" anchor="ctr"/>
          <a:p>
            <a:pPr algn="ctr">
              <a:lnSpc>
                <a:spcPct val="100000"/>
              </a:lnSpc>
            </a:pPr>
            <a:r>
              <a:rPr lang="ro-RO" sz="1800" spc="-1" strike="noStrike">
                <a:solidFill>
                  <a:srgbClr val="ffffff"/>
                </a:solidFill>
                <a:uFill>
                  <a:solidFill>
                    <a:srgbClr val="ffffff"/>
                  </a:solidFill>
                </a:uFill>
                <a:latin typeface="Calibri"/>
                <a:ea typeface="DejaVu Sans"/>
              </a:rPr>
              <a:t>  </a:t>
            </a:r>
            <a:endParaRPr/>
          </a:p>
        </p:txBody>
      </p:sp>
      <p:sp>
        <p:nvSpPr>
          <p:cNvPr id="3" name="CustomShape 3"/>
          <p:cNvSpPr/>
          <p:nvPr/>
        </p:nvSpPr>
        <p:spPr>
          <a:xfrm>
            <a:off x="1440" y="6188400"/>
            <a:ext cx="12196440" cy="671040"/>
          </a:xfrm>
          <a:custGeom>
            <a:avLst/>
            <a:gdLst/>
            <a:ahLst/>
            <a:rect l="l" t="t" r="r" b="b"/>
            <a:pathLst>
              <a:path w="12198054" h="671765">
                <a:moveTo>
                  <a:pt x="1294" y="0"/>
                </a:moveTo>
                <a:lnTo>
                  <a:pt x="12195107" y="453118"/>
                </a:lnTo>
                <a:cubicBezTo>
                  <a:pt x="12196089" y="524375"/>
                  <a:pt x="12197072" y="598013"/>
                  <a:pt x="12198054" y="669270"/>
                </a:cubicBezTo>
                <a:lnTo>
                  <a:pt x="725" y="671765"/>
                </a:lnTo>
                <a:cubicBezTo>
                  <a:pt x="-1996" y="-277909"/>
                  <a:pt x="4015" y="949674"/>
                  <a:pt x="1294" y="0"/>
                </a:cubicBezTo>
                <a:close/>
              </a:path>
            </a:pathLst>
          </a:custGeom>
          <a:blipFill>
            <a:blip r:embed="rId3"/>
            <a:tile/>
          </a:blipFill>
          <a:ln w="12600">
            <a:noFill/>
          </a:ln>
        </p:spPr>
        <p:style>
          <a:lnRef idx="0"/>
          <a:fillRef idx="0"/>
          <a:effectRef idx="0"/>
          <a:fontRef idx="minor"/>
        </p:style>
        <p:txBody>
          <a:bodyPr lIns="90000" rIns="90000" tIns="45000" bIns="45000" anchor="ctr"/>
          <a:p>
            <a:pPr algn="ctr">
              <a:lnSpc>
                <a:spcPct val="100000"/>
              </a:lnSpc>
            </a:pPr>
            <a:r>
              <a:rPr lang="ro-RO" sz="1800" spc="-1" strike="noStrike">
                <a:solidFill>
                  <a:srgbClr val="ffffff"/>
                </a:solidFill>
                <a:uFill>
                  <a:solidFill>
                    <a:srgbClr val="ffffff"/>
                  </a:solidFill>
                </a:uFill>
                <a:latin typeface="Calibri"/>
                <a:ea typeface="DejaVu Sans"/>
              </a:rPr>
              <a:t>  </a:t>
            </a:r>
            <a:endParaRPr/>
          </a:p>
        </p:txBody>
      </p:sp>
      <p:sp>
        <p:nvSpPr>
          <p:cNvPr id="4" name="CustomShape 4"/>
          <p:cNvSpPr/>
          <p:nvPr/>
        </p:nvSpPr>
        <p:spPr>
          <a:xfrm>
            <a:off x="360" y="4093560"/>
            <a:ext cx="12191760" cy="2762640"/>
          </a:xfrm>
          <a:custGeom>
            <a:avLst/>
            <a:gdLst/>
            <a:ahLst/>
            <a:rect l="l" t="t" r="r" b="b"/>
            <a:pathLst>
              <a:path w="12192656" h="2763296">
                <a:moveTo>
                  <a:pt x="2018" y="0"/>
                </a:moveTo>
                <a:lnTo>
                  <a:pt x="12192656" y="453118"/>
                </a:lnTo>
                <a:lnTo>
                  <a:pt x="12192656" y="2763296"/>
                </a:lnTo>
                <a:lnTo>
                  <a:pt x="656" y="2760915"/>
                </a:lnTo>
                <a:cubicBezTo>
                  <a:pt x="-2065" y="1811241"/>
                  <a:pt x="4739" y="949674"/>
                  <a:pt x="2018" y="0"/>
                </a:cubicBezTo>
                <a:close/>
              </a:path>
            </a:pathLst>
          </a:custGeom>
          <a:solidFill>
            <a:srgbClr val="8bd700"/>
          </a:solidFill>
          <a:ln w="12600">
            <a:noFill/>
          </a:ln>
        </p:spPr>
        <p:style>
          <a:lnRef idx="0"/>
          <a:fillRef idx="0"/>
          <a:effectRef idx="0"/>
          <a:fontRef idx="minor"/>
        </p:style>
        <p:txBody>
          <a:bodyPr lIns="90000" rIns="90000" tIns="45000" bIns="45000" anchor="ctr"/>
          <a:p>
            <a:pPr algn="ctr">
              <a:lnSpc>
                <a:spcPct val="100000"/>
              </a:lnSpc>
            </a:pPr>
            <a:r>
              <a:rPr lang="ro-RO" sz="1800" spc="-1" strike="noStrike">
                <a:solidFill>
                  <a:srgbClr val="ffffff"/>
                </a:solidFill>
                <a:uFill>
                  <a:solidFill>
                    <a:srgbClr val="ffffff"/>
                  </a:solidFill>
                </a:uFill>
                <a:latin typeface="Calibri"/>
                <a:ea typeface="DejaVu Sans"/>
              </a:rPr>
              <a:t> </a:t>
            </a:r>
            <a:endParaRPr/>
          </a:p>
        </p:txBody>
      </p:sp>
      <p:sp>
        <p:nvSpPr>
          <p:cNvPr id="5" name="CustomShape 5"/>
          <p:cNvSpPr/>
          <p:nvPr/>
        </p:nvSpPr>
        <p:spPr>
          <a:xfrm>
            <a:off x="0" y="4093560"/>
            <a:ext cx="12192120" cy="2762640"/>
          </a:xfrm>
          <a:custGeom>
            <a:avLst/>
            <a:gdLst/>
            <a:ahLst/>
            <a:rect l="l" t="t" r="r" b="b"/>
            <a:pathLst>
              <a:path w="12193020" h="2763297">
                <a:moveTo>
                  <a:pt x="0" y="0"/>
                </a:moveTo>
                <a:lnTo>
                  <a:pt x="12193020" y="453119"/>
                </a:lnTo>
                <a:lnTo>
                  <a:pt x="12193020" y="2763297"/>
                </a:lnTo>
                <a:lnTo>
                  <a:pt x="1020" y="2763297"/>
                </a:lnTo>
                <a:cubicBezTo>
                  <a:pt x="-1701" y="1813623"/>
                  <a:pt x="2721" y="949674"/>
                  <a:pt x="0" y="0"/>
                </a:cubicBezTo>
                <a:close/>
              </a:path>
            </a:pathLst>
          </a:custGeom>
          <a:blipFill>
            <a:blip r:embed="rId4"/>
            <a:tile/>
          </a:blipFill>
          <a:ln w="12600">
            <a:noFill/>
          </a:ln>
        </p:spPr>
        <p:style>
          <a:lnRef idx="0"/>
          <a:fillRef idx="0"/>
          <a:effectRef idx="0"/>
          <a:fontRef idx="minor"/>
        </p:style>
        <p:txBody>
          <a:bodyPr lIns="90000" rIns="90000" tIns="45000" bIns="45000" anchor="ctr"/>
          <a:p>
            <a:pPr algn="ctr">
              <a:lnSpc>
                <a:spcPct val="100000"/>
              </a:lnSpc>
            </a:pPr>
            <a:r>
              <a:rPr lang="ro-RO" sz="1800" spc="-1" strike="noStrike">
                <a:solidFill>
                  <a:srgbClr val="ffffff"/>
                </a:solidFill>
                <a:uFill>
                  <a:solidFill>
                    <a:srgbClr val="ffffff"/>
                  </a:solidFill>
                </a:uFill>
                <a:latin typeface="Calibri"/>
                <a:ea typeface="DejaVu Sans"/>
              </a:rPr>
              <a:t> </a:t>
            </a:r>
            <a:endParaRPr/>
          </a:p>
        </p:txBody>
      </p:sp>
      <p:sp>
        <p:nvSpPr>
          <p:cNvPr id="6" name="PlaceHolder 6"/>
          <p:cNvSpPr>
            <a:spLocks noGrp="1"/>
          </p:cNvSpPr>
          <p:nvPr>
            <p:ph type="title"/>
          </p:nvPr>
        </p:nvSpPr>
        <p:spPr>
          <a:xfrm>
            <a:off x="541440" y="322920"/>
            <a:ext cx="4923360" cy="537840"/>
          </a:xfrm>
          <a:prstGeom prst="rect">
            <a:avLst/>
          </a:prstGeom>
        </p:spPr>
        <p:txBody>
          <a:bodyPr lIns="0" rIns="0" tIns="0" bIns="0" anchor="ctr"/>
          <a:p>
            <a:pPr algn="ctr"/>
            <a:endParaRPr/>
          </a:p>
        </p:txBody>
      </p:sp>
      <p:sp>
        <p:nvSpPr>
          <p:cNvPr id="7" name="PlaceHolder 7"/>
          <p:cNvSpPr>
            <a:spLocks noGrp="1"/>
          </p:cNvSpPr>
          <p:nvPr>
            <p:ph type="body"/>
          </p:nvPr>
        </p:nvSpPr>
        <p:spPr>
          <a:xfrm>
            <a:off x="541440" y="1532520"/>
            <a:ext cx="11131200" cy="4564440"/>
          </a:xfrm>
          <a:prstGeom prst="rect">
            <a:avLst/>
          </a:prstGeom>
        </p:spPr>
        <p:txBody>
          <a:bodyPr lIns="0" rIns="0" tIns="0" bIns="0"/>
          <a:p>
            <a:pPr marL="432000" indent="-324000">
              <a:buClr>
                <a:srgbClr val="ffffff"/>
              </a:buClr>
              <a:buSzPct val="45000"/>
              <a:buFont typeface="Wingdings" charset="2"/>
              <a:buChar char=""/>
            </a:pPr>
            <a:r>
              <a:rPr lang="ro-RO" sz="1800" spc="-1">
                <a:latin typeface="Arial"/>
              </a:rPr>
              <a:t>Click to edit the outline text format</a:t>
            </a:r>
            <a:endParaRPr/>
          </a:p>
          <a:p>
            <a:pPr lvl="1" marL="864000" indent="-324000">
              <a:buClr>
                <a:srgbClr val="ffffff"/>
              </a:buClr>
              <a:buSzPct val="75000"/>
              <a:buFont typeface="Symbol" charset="2"/>
              <a:buChar char=""/>
            </a:pPr>
            <a:r>
              <a:rPr lang="ro-RO" sz="1800" spc="-1">
                <a:latin typeface="Arial"/>
              </a:rPr>
              <a:t>Second Outline Level</a:t>
            </a:r>
            <a:endParaRPr/>
          </a:p>
          <a:p>
            <a:pPr lvl="2" marL="1296000" indent="-288000">
              <a:buClr>
                <a:srgbClr val="ffffff"/>
              </a:buClr>
              <a:buSzPct val="45000"/>
              <a:buFont typeface="Wingdings" charset="2"/>
              <a:buChar char=""/>
            </a:pPr>
            <a:r>
              <a:rPr lang="ro-RO" sz="1800" spc="-1">
                <a:latin typeface="Arial"/>
              </a:rPr>
              <a:t>Third Outline Level</a:t>
            </a:r>
            <a:endParaRPr/>
          </a:p>
          <a:p>
            <a:pPr lvl="3" marL="1728000" indent="-216000">
              <a:buClr>
                <a:srgbClr val="ffffff"/>
              </a:buClr>
              <a:buSzPct val="75000"/>
              <a:buFont typeface="Symbol" charset="2"/>
              <a:buChar char=""/>
            </a:pPr>
            <a:r>
              <a:rPr lang="ro-RO" sz="1800" spc="-1">
                <a:latin typeface="Arial"/>
              </a:rPr>
              <a:t>Fourth Outline Level</a:t>
            </a:r>
            <a:endParaRPr/>
          </a:p>
          <a:p>
            <a:pPr lvl="4" marL="2160000" indent="-216000">
              <a:buClr>
                <a:srgbClr val="ffffff"/>
              </a:buClr>
              <a:buSzPct val="45000"/>
              <a:buFont typeface="Wingdings" charset="2"/>
              <a:buChar char=""/>
            </a:pPr>
            <a:r>
              <a:rPr lang="ro-RO" sz="1800" spc="-1">
                <a:latin typeface="Arial"/>
              </a:rPr>
              <a:t>Fifth Outline Level</a:t>
            </a:r>
            <a:endParaRPr/>
          </a:p>
          <a:p>
            <a:pPr lvl="5" marL="2592000" indent="-216000">
              <a:buClr>
                <a:srgbClr val="ffffff"/>
              </a:buClr>
              <a:buSzPct val="45000"/>
              <a:buFont typeface="Wingdings" charset="2"/>
              <a:buChar char=""/>
            </a:pPr>
            <a:r>
              <a:rPr lang="ro-RO" sz="1800" spc="-1">
                <a:latin typeface="Arial"/>
              </a:rPr>
              <a:t>Sixth Outline Level</a:t>
            </a:r>
            <a:endParaRPr/>
          </a:p>
          <a:p>
            <a:pPr lvl="6" marL="3024000" indent="-216000">
              <a:buClr>
                <a:srgbClr val="ffffff"/>
              </a:buClr>
              <a:buSzPct val="45000"/>
              <a:buFont typeface="Wingdings" charset="2"/>
              <a:buChar char=""/>
            </a:pPr>
            <a:r>
              <a:rPr lang="ro-RO" sz="1800" spc="-1">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2" name="CustomShape 1"/>
          <p:cNvSpPr/>
          <p:nvPr/>
        </p:nvSpPr>
        <p:spPr>
          <a:xfrm>
            <a:off x="10410840" y="360"/>
            <a:ext cx="1262160" cy="862200"/>
          </a:xfrm>
          <a:prstGeom prst="rect">
            <a:avLst/>
          </a:prstGeom>
          <a:solidFill>
            <a:srgbClr val="8bd700"/>
          </a:solidFill>
          <a:ln w="12600">
            <a:noFill/>
          </a:ln>
        </p:spPr>
        <p:style>
          <a:lnRef idx="0"/>
          <a:fillRef idx="0"/>
          <a:effectRef idx="0"/>
          <a:fontRef idx="minor"/>
        </p:style>
      </p:sp>
      <p:pic>
        <p:nvPicPr>
          <p:cNvPr id="43" name="Picture 8" descr=""/>
          <p:cNvPicPr/>
          <p:nvPr/>
        </p:nvPicPr>
        <p:blipFill>
          <a:blip r:embed="rId2"/>
          <a:stretch/>
        </p:blipFill>
        <p:spPr>
          <a:xfrm>
            <a:off x="10504800" y="324720"/>
            <a:ext cx="1073880" cy="537840"/>
          </a:xfrm>
          <a:prstGeom prst="rect">
            <a:avLst/>
          </a:prstGeom>
          <a:ln>
            <a:noFill/>
          </a:ln>
        </p:spPr>
      </p:pic>
      <p:sp>
        <p:nvSpPr>
          <p:cNvPr id="44" name="CustomShape 2"/>
          <p:cNvSpPr/>
          <p:nvPr/>
        </p:nvSpPr>
        <p:spPr>
          <a:xfrm>
            <a:off x="-1440" y="6188400"/>
            <a:ext cx="12196800" cy="671040"/>
          </a:xfrm>
          <a:custGeom>
            <a:avLst/>
            <a:gdLst/>
            <a:ahLst/>
            <a:rect l="l" t="t" r="r" b="b"/>
            <a:pathLst>
              <a:path w="12198054" h="671765">
                <a:moveTo>
                  <a:pt x="1294" y="0"/>
                </a:moveTo>
                <a:lnTo>
                  <a:pt x="12195107" y="453118"/>
                </a:lnTo>
                <a:cubicBezTo>
                  <a:pt x="12196089" y="524375"/>
                  <a:pt x="12197072" y="598013"/>
                  <a:pt x="12198054" y="669270"/>
                </a:cubicBezTo>
                <a:lnTo>
                  <a:pt x="725" y="671765"/>
                </a:lnTo>
                <a:cubicBezTo>
                  <a:pt x="-1996" y="-277909"/>
                  <a:pt x="4015" y="949674"/>
                  <a:pt x="1294" y="0"/>
                </a:cubicBezTo>
                <a:close/>
              </a:path>
            </a:pathLst>
          </a:custGeom>
          <a:solidFill>
            <a:srgbClr val="8bd700"/>
          </a:solidFill>
          <a:ln w="12600">
            <a:noFill/>
          </a:ln>
        </p:spPr>
        <p:style>
          <a:lnRef idx="0"/>
          <a:fillRef idx="0"/>
          <a:effectRef idx="0"/>
          <a:fontRef idx="minor"/>
        </p:style>
        <p:txBody>
          <a:bodyPr lIns="90000" rIns="90000" tIns="45000" bIns="45000" anchor="ctr"/>
          <a:p>
            <a:pPr algn="ctr">
              <a:lnSpc>
                <a:spcPct val="100000"/>
              </a:lnSpc>
            </a:pPr>
            <a:r>
              <a:rPr lang="ro-RO" sz="1800" spc="-1" strike="noStrike">
                <a:solidFill>
                  <a:srgbClr val="ffffff"/>
                </a:solidFill>
                <a:uFill>
                  <a:solidFill>
                    <a:srgbClr val="ffffff"/>
                  </a:solidFill>
                </a:uFill>
                <a:latin typeface="Calibri"/>
                <a:ea typeface="DejaVu Sans"/>
              </a:rPr>
              <a:t>  </a:t>
            </a:r>
            <a:endParaRPr/>
          </a:p>
        </p:txBody>
      </p:sp>
      <p:sp>
        <p:nvSpPr>
          <p:cNvPr id="45" name="CustomShape 3"/>
          <p:cNvSpPr/>
          <p:nvPr/>
        </p:nvSpPr>
        <p:spPr>
          <a:xfrm>
            <a:off x="1440" y="6188400"/>
            <a:ext cx="12196440" cy="671040"/>
          </a:xfrm>
          <a:custGeom>
            <a:avLst/>
            <a:gdLst/>
            <a:ahLst/>
            <a:rect l="l" t="t" r="r" b="b"/>
            <a:pathLst>
              <a:path w="12198054" h="671765">
                <a:moveTo>
                  <a:pt x="1294" y="0"/>
                </a:moveTo>
                <a:lnTo>
                  <a:pt x="12195107" y="453118"/>
                </a:lnTo>
                <a:cubicBezTo>
                  <a:pt x="12196089" y="524375"/>
                  <a:pt x="12197072" y="598013"/>
                  <a:pt x="12198054" y="669270"/>
                </a:cubicBezTo>
                <a:lnTo>
                  <a:pt x="725" y="671765"/>
                </a:lnTo>
                <a:cubicBezTo>
                  <a:pt x="-1996" y="-277909"/>
                  <a:pt x="4015" y="949674"/>
                  <a:pt x="1294" y="0"/>
                </a:cubicBezTo>
                <a:close/>
              </a:path>
            </a:pathLst>
          </a:custGeom>
          <a:blipFill>
            <a:blip r:embed="rId3"/>
            <a:tile/>
          </a:blipFill>
          <a:ln w="12600">
            <a:noFill/>
          </a:ln>
        </p:spPr>
        <p:style>
          <a:lnRef idx="0"/>
          <a:fillRef idx="0"/>
          <a:effectRef idx="0"/>
          <a:fontRef idx="minor"/>
        </p:style>
        <p:txBody>
          <a:bodyPr lIns="90000" rIns="90000" tIns="45000" bIns="45000" anchor="ctr"/>
          <a:p>
            <a:pPr algn="ctr">
              <a:lnSpc>
                <a:spcPct val="100000"/>
              </a:lnSpc>
            </a:pPr>
            <a:r>
              <a:rPr lang="ro-RO" sz="1800" spc="-1" strike="noStrike">
                <a:solidFill>
                  <a:srgbClr val="ffffff"/>
                </a:solidFill>
                <a:uFill>
                  <a:solidFill>
                    <a:srgbClr val="ffffff"/>
                  </a:solidFill>
                </a:uFill>
                <a:latin typeface="Calibri"/>
                <a:ea typeface="DejaVu Sans"/>
              </a:rPr>
              <a:t>  </a:t>
            </a:r>
            <a:endParaRPr/>
          </a:p>
        </p:txBody>
      </p:sp>
      <p:sp>
        <p:nvSpPr>
          <p:cNvPr id="46" name="PlaceHolder 4"/>
          <p:cNvSpPr>
            <a:spLocks noGrp="1"/>
          </p:cNvSpPr>
          <p:nvPr>
            <p:ph type="title"/>
          </p:nvPr>
        </p:nvSpPr>
        <p:spPr>
          <a:xfrm>
            <a:off x="609480" y="273600"/>
            <a:ext cx="10972440" cy="1144800"/>
          </a:xfrm>
          <a:prstGeom prst="rect">
            <a:avLst/>
          </a:prstGeom>
        </p:spPr>
        <p:txBody>
          <a:bodyPr lIns="0" rIns="0" tIns="0" bIns="0" anchor="ctr"/>
          <a:p>
            <a:pPr algn="ctr"/>
            <a:r>
              <a:rPr lang="ro-RO" sz="4400" spc="-1">
                <a:latin typeface="Arial"/>
              </a:rPr>
              <a:t>Click to edit the title text format</a:t>
            </a:r>
            <a:endParaRPr/>
          </a:p>
        </p:txBody>
      </p:sp>
      <p:sp>
        <p:nvSpPr>
          <p:cNvPr id="47" name="PlaceHolder 5"/>
          <p:cNvSpPr>
            <a:spLocks noGrp="1"/>
          </p:cNvSpPr>
          <p:nvPr>
            <p:ph type="body"/>
          </p:nvPr>
        </p:nvSpPr>
        <p:spPr>
          <a:xfrm>
            <a:off x="609480" y="1604520"/>
            <a:ext cx="10972440" cy="3977280"/>
          </a:xfrm>
          <a:prstGeom prst="rect">
            <a:avLst/>
          </a:prstGeom>
        </p:spPr>
        <p:txBody>
          <a:bodyPr lIns="0" rIns="0" tIns="0" bIns="0"/>
          <a:p>
            <a:pPr marL="432000" indent="-324000">
              <a:buClr>
                <a:srgbClr val="ffffff"/>
              </a:buClr>
              <a:buSzPct val="45000"/>
              <a:buFont typeface="Wingdings" charset="2"/>
              <a:buChar char=""/>
            </a:pPr>
            <a:r>
              <a:rPr lang="ro-RO" sz="3200" spc="-1">
                <a:latin typeface="Arial"/>
              </a:rPr>
              <a:t>Click to edit the outline text format</a:t>
            </a:r>
            <a:endParaRPr/>
          </a:p>
          <a:p>
            <a:pPr lvl="1" marL="864000" indent="-324000">
              <a:buClr>
                <a:srgbClr val="ffffff"/>
              </a:buClr>
              <a:buSzPct val="75000"/>
              <a:buFont typeface="Symbol" charset="2"/>
              <a:buChar char=""/>
            </a:pPr>
            <a:r>
              <a:rPr lang="ro-RO" sz="2800" spc="-1">
                <a:latin typeface="Arial"/>
              </a:rPr>
              <a:t>Second Outline Level</a:t>
            </a:r>
            <a:endParaRPr/>
          </a:p>
          <a:p>
            <a:pPr lvl="2" marL="1296000" indent="-288000">
              <a:buClr>
                <a:srgbClr val="ffffff"/>
              </a:buClr>
              <a:buSzPct val="45000"/>
              <a:buFont typeface="Wingdings" charset="2"/>
              <a:buChar char=""/>
            </a:pPr>
            <a:r>
              <a:rPr lang="ro-RO" sz="2400" spc="-1">
                <a:latin typeface="Arial"/>
              </a:rPr>
              <a:t>Third Outline Level</a:t>
            </a:r>
            <a:endParaRPr/>
          </a:p>
          <a:p>
            <a:pPr lvl="3" marL="1728000" indent="-216000">
              <a:buClr>
                <a:srgbClr val="ffffff"/>
              </a:buClr>
              <a:buSzPct val="75000"/>
              <a:buFont typeface="Symbol" charset="2"/>
              <a:buChar char=""/>
            </a:pPr>
            <a:r>
              <a:rPr lang="ro-RO" sz="2000" spc="-1">
                <a:latin typeface="Arial"/>
              </a:rPr>
              <a:t>Fourth Outline Level</a:t>
            </a:r>
            <a:endParaRPr/>
          </a:p>
          <a:p>
            <a:pPr lvl="4" marL="2160000" indent="-216000">
              <a:buClr>
                <a:srgbClr val="ffffff"/>
              </a:buClr>
              <a:buSzPct val="45000"/>
              <a:buFont typeface="Wingdings" charset="2"/>
              <a:buChar char=""/>
            </a:pPr>
            <a:r>
              <a:rPr lang="ro-RO" sz="2000" spc="-1">
                <a:latin typeface="Arial"/>
              </a:rPr>
              <a:t>Fifth Outline Level</a:t>
            </a:r>
            <a:endParaRPr/>
          </a:p>
          <a:p>
            <a:pPr lvl="5" marL="2592000" indent="-216000">
              <a:buClr>
                <a:srgbClr val="ffffff"/>
              </a:buClr>
              <a:buSzPct val="45000"/>
              <a:buFont typeface="Wingdings" charset="2"/>
              <a:buChar char=""/>
            </a:pPr>
            <a:r>
              <a:rPr lang="ro-RO" sz="2000" spc="-1">
                <a:latin typeface="Arial"/>
              </a:rPr>
              <a:t>Sixth Outline Level</a:t>
            </a:r>
            <a:endParaRPr/>
          </a:p>
          <a:p>
            <a:pPr lvl="6" marL="3024000" indent="-216000">
              <a:buClr>
                <a:srgbClr val="ffffff"/>
              </a:buClr>
              <a:buSzPct val="45000"/>
              <a:buFont typeface="Wingdings" charset="2"/>
              <a:buChar char=""/>
            </a:pPr>
            <a:r>
              <a:rPr lang="ro-RO" sz="2000" spc="-1">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3.xml"/><Relationship Id="rId5"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Relationship Id="rId4"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87" name="CustomShape 1"/>
          <p:cNvSpPr/>
          <p:nvPr/>
        </p:nvSpPr>
        <p:spPr>
          <a:xfrm>
            <a:off x="541440" y="4776120"/>
            <a:ext cx="11648520" cy="609480"/>
          </a:xfrm>
          <a:prstGeom prst="rect">
            <a:avLst/>
          </a:prstGeom>
          <a:noFill/>
          <a:ln>
            <a:noFill/>
          </a:ln>
        </p:spPr>
        <p:style>
          <a:lnRef idx="0"/>
          <a:fillRef idx="0"/>
          <a:effectRef idx="0"/>
          <a:fontRef idx="minor"/>
        </p:style>
        <p:txBody>
          <a:bodyPr lIns="90000" rIns="90000" tIns="45000" bIns="45000" anchor="b"/>
          <a:p>
            <a:pPr>
              <a:lnSpc>
                <a:spcPct val="100000"/>
              </a:lnSpc>
            </a:pPr>
            <a:r>
              <a:rPr b="1" lang="ro-RO" sz="4000" spc="-1" strike="noStrike">
                <a:solidFill>
                  <a:srgbClr val="ffffff"/>
                </a:solidFill>
                <a:uFill>
                  <a:solidFill>
                    <a:srgbClr val="ffffff"/>
                  </a:solidFill>
                </a:uFill>
                <a:latin typeface="Lato"/>
                <a:ea typeface="DejaVu Sans"/>
              </a:rPr>
              <a:t>Instrumente de debug</a:t>
            </a:r>
            <a:endParaRPr/>
          </a:p>
        </p:txBody>
      </p:sp>
      <p:sp>
        <p:nvSpPr>
          <p:cNvPr id="88" name="CustomShape 2"/>
          <p:cNvSpPr/>
          <p:nvPr/>
        </p:nvSpPr>
        <p:spPr>
          <a:xfrm>
            <a:off x="541440" y="5385960"/>
            <a:ext cx="7857000" cy="274320"/>
          </a:xfrm>
          <a:prstGeom prst="rect">
            <a:avLst/>
          </a:prstGeom>
          <a:noFill/>
          <a:ln>
            <a:noFill/>
          </a:ln>
        </p:spPr>
        <p:style>
          <a:lnRef idx="0"/>
          <a:fillRef idx="0"/>
          <a:effectRef idx="0"/>
          <a:fontRef idx="minor"/>
        </p:style>
      </p:sp>
      <p:sp>
        <p:nvSpPr>
          <p:cNvPr id="89" name="CustomShape 3"/>
          <p:cNvSpPr/>
          <p:nvPr/>
        </p:nvSpPr>
        <p:spPr>
          <a:xfrm>
            <a:off x="541440" y="5715360"/>
            <a:ext cx="11070360" cy="274320"/>
          </a:xfrm>
          <a:prstGeom prst="rect">
            <a:avLst/>
          </a:prstGeom>
          <a:noFill/>
          <a:ln>
            <a:noFill/>
          </a:ln>
        </p:spPr>
        <p:style>
          <a:lnRef idx="0"/>
          <a:fillRef idx="0"/>
          <a:effectRef idx="0"/>
          <a:fontRef idx="minor"/>
        </p:style>
        <p:txBody>
          <a:bodyPr lIns="90000" rIns="90000" tIns="45000" bIns="45000"/>
          <a:p>
            <a:pPr algn="r">
              <a:lnSpc>
                <a:spcPct val="100000"/>
              </a:lnSpc>
            </a:pPr>
            <a:r>
              <a:rPr lang="ro-RO" sz="1600" spc="-1" strike="noStrike">
                <a:solidFill>
                  <a:srgbClr val="000000"/>
                </a:solidFill>
                <a:uFill>
                  <a:solidFill>
                    <a:srgbClr val="ffffff"/>
                  </a:solidFill>
                </a:uFill>
                <a:latin typeface="Lato"/>
                <a:ea typeface="DejaVu Sans"/>
              </a:rPr>
              <a:t>Soare Alecsandru Florin</a:t>
            </a:r>
            <a:endParaRPr/>
          </a:p>
          <a:p>
            <a:pPr algn="r">
              <a:lnSpc>
                <a:spcPct val="100000"/>
              </a:lnSpc>
            </a:pPr>
            <a:r>
              <a:rPr lang="ro-RO" sz="1600" spc="-1" strike="noStrike">
                <a:solidFill>
                  <a:srgbClr val="000000"/>
                </a:solidFill>
                <a:uFill>
                  <a:solidFill>
                    <a:srgbClr val="ffffff"/>
                  </a:solidFill>
                </a:uFill>
                <a:latin typeface="Lato"/>
                <a:ea typeface="DejaVu Sans"/>
              </a:rPr>
              <a:t>Making Software Happen</a:t>
            </a:r>
            <a:endParaRPr/>
          </a:p>
          <a:p>
            <a:pPr algn="r">
              <a:lnSpc>
                <a:spcPct val="100000"/>
              </a:lnSpc>
            </a:pPr>
            <a:r>
              <a:rPr lang="ro-RO" sz="1600" spc="-1" strike="noStrike">
                <a:solidFill>
                  <a:srgbClr val="000000"/>
                </a:solidFill>
                <a:uFill>
                  <a:solidFill>
                    <a:srgbClr val="ffffff"/>
                  </a:solidFill>
                </a:uFill>
                <a:latin typeface="Lato"/>
                <a:ea typeface="DejaVu Sans"/>
              </a:rPr>
              <a:t>http://geminisols.com</a:t>
            </a:r>
            <a:endParaRPr/>
          </a:p>
        </p:txBody>
      </p:sp>
    </p:spTree>
  </p:cSld>
  <p:transition spd="slow">
    <p:push dir="d"/>
  </p:transition>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1" name="CustomShape 1"/>
          <p:cNvSpPr/>
          <p:nvPr/>
        </p:nvSpPr>
        <p:spPr>
          <a:xfrm>
            <a:off x="541440" y="323640"/>
            <a:ext cx="9610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a:t>
            </a:r>
            <a:r>
              <a:rPr b="1" lang="ro-RO" sz="3200" spc="-145" strike="noStrike">
                <a:solidFill>
                  <a:srgbClr val="000000"/>
                </a:solidFill>
                <a:uFill>
                  <a:solidFill>
                    <a:srgbClr val="ffffff"/>
                  </a:solidFill>
                </a:uFill>
                <a:latin typeface="Lato"/>
              </a:rPr>
              <a:t>Bug” și „debug” în IT</a:t>
            </a:r>
            <a:endParaRPr/>
          </a:p>
          <a:p>
            <a:pPr>
              <a:lnSpc>
                <a:spcPct val="100000"/>
              </a:lnSpc>
            </a:pPr>
            <a:endParaRPr/>
          </a:p>
        </p:txBody>
      </p:sp>
      <p:sp>
        <p:nvSpPr>
          <p:cNvPr id="122"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23"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marL="432000" indent="-323640">
              <a:lnSpc>
                <a:spcPct val="100000"/>
              </a:lnSpc>
              <a:buClr>
                <a:srgbClr val="ffffff"/>
              </a:buClr>
              <a:buSzPct val="45000"/>
              <a:buFont typeface="Wingdings" charset="2"/>
              <a:buChar char=""/>
            </a:pPr>
            <a:r>
              <a:rPr lang="ro-RO" sz="2390" spc="-1" strike="noStrike">
                <a:uFill>
                  <a:solidFill>
                    <a:srgbClr val="ffffff"/>
                  </a:solidFill>
                </a:uFill>
                <a:latin typeface="Lato"/>
              </a:rPr>
              <a:t>Grace Hopper va raporta acest eveniment astfel...:</a:t>
            </a:r>
            <a:endParaRPr/>
          </a:p>
        </p:txBody>
      </p:sp>
      <p:pic>
        <p:nvPicPr>
          <p:cNvPr id="124" name="" descr=""/>
          <p:cNvPicPr/>
          <p:nvPr/>
        </p:nvPicPr>
        <p:blipFill>
          <a:blip r:embed="rId1"/>
          <a:stretch/>
        </p:blipFill>
        <p:spPr>
          <a:xfrm>
            <a:off x="3051360" y="1512000"/>
            <a:ext cx="5917320" cy="475164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5" name="CustomShape 1"/>
          <p:cNvSpPr/>
          <p:nvPr/>
        </p:nvSpPr>
        <p:spPr>
          <a:xfrm>
            <a:off x="541440" y="323640"/>
            <a:ext cx="752076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Clase de defecte software</a:t>
            </a:r>
            <a:endParaRPr/>
          </a:p>
          <a:p>
            <a:pPr>
              <a:lnSpc>
                <a:spcPct val="100000"/>
              </a:lnSpc>
            </a:pPr>
            <a:endParaRPr/>
          </a:p>
        </p:txBody>
      </p:sp>
      <p:sp>
        <p:nvSpPr>
          <p:cNvPr id="126"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27" name="CustomShape 3"/>
          <p:cNvSpPr/>
          <p:nvPr/>
        </p:nvSpPr>
        <p:spPr>
          <a:xfrm>
            <a:off x="360000" y="936000"/>
            <a:ext cx="11519640" cy="5160960"/>
          </a:xfrm>
          <a:prstGeom prst="rect">
            <a:avLst/>
          </a:prstGeom>
          <a:noFill/>
          <a:ln>
            <a:noFill/>
          </a:ln>
        </p:spPr>
        <p:style>
          <a:lnRef idx="0"/>
          <a:fillRef idx="0"/>
          <a:effectRef idx="0"/>
          <a:fontRef idx="minor"/>
        </p:style>
        <p:txBody>
          <a:bodyPr lIns="90000" rIns="90000" tIns="45000" bIns="45000"/>
          <a:p>
            <a:pPr marL="228600" indent="-227880" algn="just">
              <a:lnSpc>
                <a:spcPct val="100000"/>
              </a:lnSpc>
              <a:buFont typeface="Arial"/>
              <a:buChar char="•"/>
            </a:pPr>
            <a:r>
              <a:rPr b="1" lang="ro-RO" sz="2400" spc="-1" strike="noStrike">
                <a:solidFill>
                  <a:srgbClr val="000000"/>
                </a:solidFill>
                <a:uFill>
                  <a:solidFill>
                    <a:srgbClr val="ffffff"/>
                  </a:solidFill>
                </a:uFill>
                <a:latin typeface="Lato"/>
              </a:rPr>
              <a:t>Defecte directe</a:t>
            </a:r>
            <a:r>
              <a:rPr lang="ro-RO" sz="2400" spc="-1" strike="noStrike">
                <a:solidFill>
                  <a:srgbClr val="000000"/>
                </a:solidFill>
                <a:uFill>
                  <a:solidFill>
                    <a:srgbClr val="ffffff"/>
                  </a:solidFill>
                </a:uFill>
                <a:latin typeface="Lato"/>
              </a:rPr>
              <a:t>: apar în interiorul aplicațiilor, ca efect al:</a:t>
            </a:r>
            <a:endParaRPr/>
          </a:p>
          <a:p>
            <a:pPr lvl="1" marL="864000" indent="-323640">
              <a:lnSpc>
                <a:spcPct val="100000"/>
              </a:lnSpc>
              <a:buClr>
                <a:srgbClr val="ffffff"/>
              </a:buClr>
              <a:buSzPct val="75000"/>
              <a:buFont typeface="Wingdings" charset="2"/>
              <a:buChar char=""/>
            </a:pPr>
            <a:r>
              <a:rPr lang="ro-RO" sz="2200" spc="-1" strike="noStrike">
                <a:solidFill>
                  <a:srgbClr val="000000"/>
                </a:solidFill>
                <a:uFill>
                  <a:solidFill>
                    <a:srgbClr val="ffffff"/>
                  </a:solidFill>
                </a:uFill>
                <a:latin typeface="Lato"/>
              </a:rPr>
              <a:t>Erorilor sau omisiunilor din etapele de specificare și de proiectare a aplicației software (</a:t>
            </a:r>
            <a:r>
              <a:rPr b="1" lang="ro-RO" sz="2200" spc="-1" strike="noStrike">
                <a:solidFill>
                  <a:srgbClr val="000000"/>
                </a:solidFill>
                <a:uFill>
                  <a:solidFill>
                    <a:srgbClr val="ffffff"/>
                  </a:solidFill>
                </a:uFill>
                <a:latin typeface="Lato"/>
              </a:rPr>
              <a:t>defecte de design</a:t>
            </a:r>
            <a:r>
              <a:rPr lang="ro-RO" sz="2200" spc="-1" strike="noStrike">
                <a:solidFill>
                  <a:srgbClr val="000000"/>
                </a:solidFill>
                <a:uFill>
                  <a:solidFill>
                    <a:srgbClr val="ffffff"/>
                  </a:solidFill>
                </a:uFill>
                <a:latin typeface="Lato"/>
              </a:rPr>
              <a:t>);</a:t>
            </a:r>
            <a:endParaRPr/>
          </a:p>
          <a:p>
            <a:pPr lvl="1" marL="864000" indent="-323640">
              <a:lnSpc>
                <a:spcPct val="100000"/>
              </a:lnSpc>
              <a:buClr>
                <a:srgbClr val="ffffff"/>
              </a:buClr>
              <a:buSzPct val="75000"/>
              <a:buFont typeface="Wingdings" charset="2"/>
              <a:buChar char=""/>
            </a:pPr>
            <a:r>
              <a:rPr lang="ro-RO" sz="2200" spc="-1" strike="noStrike">
                <a:solidFill>
                  <a:srgbClr val="000000"/>
                </a:solidFill>
                <a:uFill>
                  <a:solidFill>
                    <a:srgbClr val="ffffff"/>
                  </a:solidFill>
                </a:uFill>
                <a:latin typeface="Lato"/>
              </a:rPr>
              <a:t>Greșelilor sau erorilor ce apar în etapa de implementare a aplicației software (</a:t>
            </a:r>
            <a:r>
              <a:rPr b="1" lang="ro-RO" sz="2200" spc="-1" strike="noStrike">
                <a:solidFill>
                  <a:srgbClr val="000000"/>
                </a:solidFill>
                <a:uFill>
                  <a:solidFill>
                    <a:srgbClr val="ffffff"/>
                  </a:solidFill>
                </a:uFill>
                <a:latin typeface="Lato"/>
              </a:rPr>
              <a:t>defecte de fabricație</a:t>
            </a:r>
            <a:r>
              <a:rPr lang="ro-RO" sz="2200" spc="-1" strike="noStrike">
                <a:solidFill>
                  <a:srgbClr val="000000"/>
                </a:solidFill>
                <a:uFill>
                  <a:solidFill>
                    <a:srgbClr val="ffffff"/>
                  </a:solidFill>
                </a:uFill>
                <a:latin typeface="Lato"/>
              </a:rPr>
              <a:t>);</a:t>
            </a:r>
            <a:endParaRPr/>
          </a:p>
          <a:p>
            <a:pPr marL="228600" indent="-227880">
              <a:lnSpc>
                <a:spcPct val="100000"/>
              </a:lnSpc>
              <a:buFont typeface="Arial"/>
              <a:buChar char="•"/>
            </a:pPr>
            <a:r>
              <a:rPr b="1" lang="ro-RO" sz="2400" spc="-1" strike="noStrike">
                <a:solidFill>
                  <a:srgbClr val="000000"/>
                </a:solidFill>
                <a:uFill>
                  <a:solidFill>
                    <a:srgbClr val="ffffff"/>
                  </a:solidFill>
                </a:uFill>
                <a:latin typeface="Lato"/>
              </a:rPr>
              <a:t>Defecte indirecte</a:t>
            </a:r>
            <a:r>
              <a:rPr lang="ro-RO" sz="2400" spc="-1" strike="noStrike">
                <a:solidFill>
                  <a:srgbClr val="000000"/>
                </a:solidFill>
                <a:uFill>
                  <a:solidFill>
                    <a:srgbClr val="ffffff"/>
                  </a:solidFill>
                </a:uFill>
                <a:latin typeface="Lato"/>
              </a:rPr>
              <a:t>: apar ca o consecință a funcționării aplicațiilor într-un anumit context. Astfel avem defecte datorate utilizării unor:</a:t>
            </a:r>
            <a:endParaRPr/>
          </a:p>
          <a:p>
            <a:pPr lvl="1" marL="864000" indent="-323640">
              <a:lnSpc>
                <a:spcPct val="100000"/>
              </a:lnSpc>
              <a:buClr>
                <a:srgbClr val="ffffff"/>
              </a:buClr>
              <a:buSzPct val="75000"/>
              <a:buFont typeface="Wingdings" charset="2"/>
              <a:buChar char=""/>
            </a:pPr>
            <a:r>
              <a:rPr lang="ro-RO" sz="2200" spc="-1" strike="noStrike">
                <a:solidFill>
                  <a:srgbClr val="000000"/>
                </a:solidFill>
                <a:uFill>
                  <a:solidFill>
                    <a:srgbClr val="ffffff"/>
                  </a:solidFill>
                </a:uFill>
                <a:latin typeface="Lato"/>
              </a:rPr>
              <a:t>Biblioteci extene (third party frameworks) instabile;</a:t>
            </a:r>
            <a:endParaRPr/>
          </a:p>
          <a:p>
            <a:pPr lvl="1" marL="864000" indent="-323640">
              <a:lnSpc>
                <a:spcPct val="100000"/>
              </a:lnSpc>
              <a:buClr>
                <a:srgbClr val="ffffff"/>
              </a:buClr>
              <a:buSzPct val="75000"/>
              <a:buFont typeface="Wingdings" charset="2"/>
              <a:buChar char=""/>
            </a:pPr>
            <a:r>
              <a:rPr lang="ro-RO" sz="2200" spc="-1" strike="noStrike">
                <a:solidFill>
                  <a:srgbClr val="000000"/>
                </a:solidFill>
                <a:uFill>
                  <a:solidFill>
                    <a:srgbClr val="ffffff"/>
                  </a:solidFill>
                </a:uFill>
                <a:latin typeface="Lato"/>
              </a:rPr>
              <a:t>Sisteme de operare care conțin la rândul lor defecte sau incompatibilități;</a:t>
            </a:r>
            <a:endParaRPr/>
          </a:p>
          <a:p>
            <a:pPr lvl="1" marL="864000" indent="-323640">
              <a:lnSpc>
                <a:spcPct val="100000"/>
              </a:lnSpc>
              <a:buClr>
                <a:srgbClr val="ffffff"/>
              </a:buClr>
              <a:buSzPct val="75000"/>
              <a:buFont typeface="Wingdings" charset="2"/>
              <a:buChar char=""/>
            </a:pPr>
            <a:r>
              <a:rPr lang="ro-RO" sz="2200" spc="-1" strike="noStrike">
                <a:solidFill>
                  <a:srgbClr val="000000"/>
                </a:solidFill>
                <a:uFill>
                  <a:solidFill>
                    <a:srgbClr val="ffffff"/>
                  </a:solidFill>
                </a:uFill>
                <a:latin typeface="Lato"/>
              </a:rPr>
              <a:t>Compilatoare care produc un cod executabil incorect sau incomplet;</a:t>
            </a:r>
            <a:endParaRPr/>
          </a:p>
          <a:p>
            <a:pPr lvl="1" marL="864000" indent="-323640">
              <a:lnSpc>
                <a:spcPct val="100000"/>
              </a:lnSpc>
              <a:buClr>
                <a:srgbClr val="ffffff"/>
              </a:buClr>
              <a:buSzPct val="75000"/>
              <a:buFont typeface="Wingdings" charset="2"/>
              <a:buChar char=""/>
            </a:pPr>
            <a:r>
              <a:rPr lang="ro-RO" sz="2200" spc="-1" strike="noStrike">
                <a:solidFill>
                  <a:srgbClr val="000000"/>
                </a:solidFill>
                <a:uFill>
                  <a:solidFill>
                    <a:srgbClr val="ffffff"/>
                  </a:solidFill>
                </a:uFill>
                <a:latin typeface="Lato"/>
              </a:rPr>
              <a:t>Dispozitive hardware instabile sau incompatibile;</a:t>
            </a:r>
            <a:endParaRPr/>
          </a:p>
          <a:p>
            <a:pPr lvl="1" marL="864000" indent="-323640">
              <a:lnSpc>
                <a:spcPct val="100000"/>
              </a:lnSpc>
              <a:buClr>
                <a:srgbClr val="ffffff"/>
              </a:buClr>
              <a:buSzPct val="75000"/>
              <a:buFont typeface="Wingdings" charset="2"/>
              <a:buChar char=""/>
            </a:pPr>
            <a:r>
              <a:rPr lang="ro-RO" sz="2200" spc="-1" strike="noStrike">
                <a:solidFill>
                  <a:srgbClr val="000000"/>
                </a:solidFill>
                <a:uFill>
                  <a:solidFill>
                    <a:srgbClr val="ffffff"/>
                  </a:solidFill>
                </a:uFill>
                <a:latin typeface="Lato"/>
              </a:rPr>
              <a:t>Etc.</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8" name="CustomShape 1"/>
          <p:cNvSpPr/>
          <p:nvPr/>
        </p:nvSpPr>
        <p:spPr>
          <a:xfrm>
            <a:off x="541440" y="323640"/>
            <a:ext cx="752076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Efectele defectelor software</a:t>
            </a:r>
            <a:endParaRPr/>
          </a:p>
          <a:p>
            <a:pPr>
              <a:lnSpc>
                <a:spcPct val="100000"/>
              </a:lnSpc>
            </a:pPr>
            <a:endParaRPr/>
          </a:p>
        </p:txBody>
      </p:sp>
      <p:sp>
        <p:nvSpPr>
          <p:cNvPr id="129"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30"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Bug-urile software pot declanșa la rândul lor o serie de efecte:</a:t>
            </a:r>
            <a:endParaRPr/>
          </a:p>
          <a:p>
            <a:pPr marL="228600" indent="-227880" algn="just">
              <a:lnSpc>
                <a:spcPct val="100000"/>
              </a:lnSpc>
              <a:buFont typeface="Arial"/>
              <a:buChar char="•"/>
            </a:pPr>
            <a:r>
              <a:rPr lang="ro-RO" sz="1400" spc="-1" strike="noStrike">
                <a:solidFill>
                  <a:srgbClr val="000000"/>
                </a:solidFill>
                <a:uFill>
                  <a:solidFill>
                    <a:srgbClr val="ffffff"/>
                  </a:solidFill>
                </a:uFill>
                <a:latin typeface="Lato"/>
              </a:rPr>
              <a:t> </a:t>
            </a:r>
            <a:endParaRPr/>
          </a:p>
          <a:p>
            <a:pPr marL="228600" indent="-227880" algn="just">
              <a:lnSpc>
                <a:spcPct val="100000"/>
              </a:lnSpc>
              <a:buFont typeface="Arial"/>
              <a:buChar char="•"/>
            </a:pPr>
            <a:r>
              <a:rPr b="1" lang="ro-RO" sz="2400" spc="-1" strike="noStrike">
                <a:solidFill>
                  <a:srgbClr val="000000"/>
                </a:solidFill>
                <a:uFill>
                  <a:solidFill>
                    <a:srgbClr val="ffffff"/>
                  </a:solidFill>
                </a:uFill>
                <a:latin typeface="Lato"/>
              </a:rPr>
              <a:t>Efecte subtile</a:t>
            </a:r>
            <a:r>
              <a:rPr lang="ro-RO" sz="2400" spc="-1" strike="noStrike">
                <a:solidFill>
                  <a:srgbClr val="000000"/>
                </a:solidFill>
                <a:uFill>
                  <a:solidFill>
                    <a:srgbClr val="ffffff"/>
                  </a:solidFill>
                </a:uFill>
                <a:latin typeface="Lato"/>
              </a:rPr>
              <a:t>: funcționalitatea software-ului pare a fi corectă. Totuși, dacă acestea sunt lăsate să ruleze pentru o perioadă mai lungă de timp (deseori variabilă), atunci aceste efecte subtile se vor acumula ducând în final la efecte vizibile.</a:t>
            </a:r>
            <a:endParaRPr/>
          </a:p>
          <a:p>
            <a:pPr marL="228600" indent="-227880" algn="just">
              <a:lnSpc>
                <a:spcPct val="100000"/>
              </a:lnSpc>
              <a:buFont typeface="Arial"/>
              <a:buChar char="•"/>
            </a:pPr>
            <a:r>
              <a:rPr lang="ro-RO" sz="1400" spc="-1" strike="noStrike">
                <a:solidFill>
                  <a:srgbClr val="000000"/>
                </a:solidFill>
                <a:uFill>
                  <a:solidFill>
                    <a:srgbClr val="ffffff"/>
                  </a:solidFill>
                </a:uFill>
                <a:latin typeface="Lato"/>
              </a:rPr>
              <a:t> </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Exemple de defecte cu efecte subtile:</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Win 9x timer wrap bug at 49.5 days;</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Win Vista, 7, 2008 a 497 days uptime =&gt; TCP/IP killer;</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Defectul rachetelor Patriot folosite in primul război din Iraq;</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Etc.</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1" name="CustomShape 1"/>
          <p:cNvSpPr/>
          <p:nvPr/>
        </p:nvSpPr>
        <p:spPr>
          <a:xfrm>
            <a:off x="541440" y="323640"/>
            <a:ext cx="752076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Efectele subtile</a:t>
            </a:r>
            <a:endParaRPr/>
          </a:p>
          <a:p>
            <a:pPr>
              <a:lnSpc>
                <a:spcPct val="100000"/>
              </a:lnSpc>
            </a:pPr>
            <a:endParaRPr/>
          </a:p>
        </p:txBody>
      </p:sp>
      <p:sp>
        <p:nvSpPr>
          <p:cNvPr id="132"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33" name="CustomShape 3"/>
          <p:cNvSpPr/>
          <p:nvPr/>
        </p:nvSpPr>
        <p:spPr>
          <a:xfrm>
            <a:off x="541440" y="936000"/>
            <a:ext cx="11131200" cy="5160960"/>
          </a:xfrm>
          <a:prstGeom prst="rect">
            <a:avLst/>
          </a:prstGeom>
          <a:noFill/>
          <a:ln>
            <a:noFill/>
          </a:ln>
        </p:spPr>
        <p:style>
          <a:lnRef idx="0"/>
          <a:fillRef idx="0"/>
          <a:effectRef idx="0"/>
          <a:fontRef idx="minor"/>
        </p:style>
      </p:sp>
      <p:pic>
        <p:nvPicPr>
          <p:cNvPr id="134" name="" descr=""/>
          <p:cNvPicPr/>
          <p:nvPr/>
        </p:nvPicPr>
        <p:blipFill>
          <a:blip r:embed="rId1"/>
          <a:stretch/>
        </p:blipFill>
        <p:spPr>
          <a:xfrm>
            <a:off x="2664000" y="918360"/>
            <a:ext cx="6911640" cy="518328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5" name="CustomShape 1"/>
          <p:cNvSpPr/>
          <p:nvPr/>
        </p:nvSpPr>
        <p:spPr>
          <a:xfrm>
            <a:off x="541440" y="323640"/>
            <a:ext cx="752076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Efectele defectelor software</a:t>
            </a:r>
            <a:endParaRPr/>
          </a:p>
          <a:p>
            <a:pPr>
              <a:lnSpc>
                <a:spcPct val="100000"/>
              </a:lnSpc>
            </a:pPr>
            <a:endParaRPr/>
          </a:p>
        </p:txBody>
      </p:sp>
      <p:sp>
        <p:nvSpPr>
          <p:cNvPr id="136"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37"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marL="228600" indent="-227880" algn="just">
              <a:lnSpc>
                <a:spcPct val="100000"/>
              </a:lnSpc>
              <a:buFont typeface="Arial"/>
              <a:buChar char="•"/>
            </a:pPr>
            <a:r>
              <a:rPr b="1" lang="ro-RO" sz="2400" spc="-1" strike="noStrike">
                <a:solidFill>
                  <a:srgbClr val="000000"/>
                </a:solidFill>
                <a:uFill>
                  <a:solidFill>
                    <a:srgbClr val="ffffff"/>
                  </a:solidFill>
                </a:uFill>
                <a:latin typeface="Lato"/>
              </a:rPr>
              <a:t>Efecte tranzitorii</a:t>
            </a:r>
            <a:r>
              <a:rPr lang="ro-RO" sz="2400" spc="-1" strike="noStrike">
                <a:solidFill>
                  <a:srgbClr val="000000"/>
                </a:solidFill>
                <a:uFill>
                  <a:solidFill>
                    <a:srgbClr val="ffffff"/>
                  </a:solidFill>
                </a:uFill>
                <a:latin typeface="Lato"/>
              </a:rPr>
              <a:t>: funcționalitatea software-ului este afectată pe termen scurt după care aceasta revine la normal. Aceste defecte poartă numele de </a:t>
            </a:r>
            <a:r>
              <a:rPr b="1" lang="ro-RO" sz="2400" spc="-1" strike="noStrike">
                <a:solidFill>
                  <a:srgbClr val="000000"/>
                </a:solidFill>
                <a:uFill>
                  <a:solidFill>
                    <a:srgbClr val="ffffff"/>
                  </a:solidFill>
                </a:uFill>
                <a:latin typeface="Lato"/>
              </a:rPr>
              <a:t>glitch</a:t>
            </a:r>
            <a:r>
              <a:rPr lang="ro-RO" sz="2400" spc="-1" strike="noStrike">
                <a:solidFill>
                  <a:srgbClr val="000000"/>
                </a:solidFill>
                <a:uFill>
                  <a:solidFill>
                    <a:srgbClr val="ffffff"/>
                  </a:solidFill>
                </a:uFill>
                <a:latin typeface="Lato"/>
              </a:rPr>
              <a:t>-uri și sunt uneori deosebit de greu de reprodus și mai ales de reparat. În această clasă intră:</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 </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Defectele de timing;</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 </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Defectele de inițializare;</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 </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Defecte datorate erorilor de comunicație;</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 </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Etc.;</a:t>
            </a:r>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8" name="CustomShape 1"/>
          <p:cNvSpPr/>
          <p:nvPr/>
        </p:nvSpPr>
        <p:spPr>
          <a:xfrm>
            <a:off x="541440" y="323640"/>
            <a:ext cx="752076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Efectele tranzitorii</a:t>
            </a:r>
            <a:endParaRPr/>
          </a:p>
          <a:p>
            <a:pPr>
              <a:lnSpc>
                <a:spcPct val="100000"/>
              </a:lnSpc>
            </a:pPr>
            <a:endParaRPr/>
          </a:p>
        </p:txBody>
      </p:sp>
      <p:sp>
        <p:nvSpPr>
          <p:cNvPr id="139"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40" name="CustomShape 3"/>
          <p:cNvSpPr/>
          <p:nvPr/>
        </p:nvSpPr>
        <p:spPr>
          <a:xfrm>
            <a:off x="541440" y="936000"/>
            <a:ext cx="11131200" cy="5160960"/>
          </a:xfrm>
          <a:prstGeom prst="rect">
            <a:avLst/>
          </a:prstGeom>
          <a:noFill/>
          <a:ln>
            <a:noFill/>
          </a:ln>
        </p:spPr>
        <p:style>
          <a:lnRef idx="0"/>
          <a:fillRef idx="0"/>
          <a:effectRef idx="0"/>
          <a:fontRef idx="minor"/>
        </p:style>
      </p:sp>
      <p:pic>
        <p:nvPicPr>
          <p:cNvPr id="141" name="" descr=""/>
          <p:cNvPicPr/>
          <p:nvPr/>
        </p:nvPicPr>
        <p:blipFill>
          <a:blip r:embed="rId1"/>
          <a:stretch/>
        </p:blipFill>
        <p:spPr>
          <a:xfrm>
            <a:off x="2196000" y="924120"/>
            <a:ext cx="7958880" cy="517284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2" name="CustomShape 1"/>
          <p:cNvSpPr/>
          <p:nvPr/>
        </p:nvSpPr>
        <p:spPr>
          <a:xfrm>
            <a:off x="541440" y="323640"/>
            <a:ext cx="752076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Efectele defectelor software</a:t>
            </a:r>
            <a:endParaRPr/>
          </a:p>
          <a:p>
            <a:pPr>
              <a:lnSpc>
                <a:spcPct val="100000"/>
              </a:lnSpc>
            </a:pPr>
            <a:endParaRPr/>
          </a:p>
        </p:txBody>
      </p:sp>
      <p:sp>
        <p:nvSpPr>
          <p:cNvPr id="143"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44"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marL="228600" indent="-227880" algn="just">
              <a:lnSpc>
                <a:spcPct val="100000"/>
              </a:lnSpc>
              <a:buFont typeface="Arial"/>
              <a:buChar char="•"/>
            </a:pPr>
            <a:r>
              <a:rPr b="1" lang="ro-RO" sz="2400" spc="-1" strike="noStrike">
                <a:solidFill>
                  <a:srgbClr val="000000"/>
                </a:solidFill>
                <a:uFill>
                  <a:solidFill>
                    <a:srgbClr val="ffffff"/>
                  </a:solidFill>
                </a:uFill>
                <a:latin typeface="Lato"/>
              </a:rPr>
              <a:t>Efecte vizibile</a:t>
            </a:r>
            <a:r>
              <a:rPr lang="ro-RO" sz="2400" spc="-1" strike="noStrike">
                <a:solidFill>
                  <a:srgbClr val="000000"/>
                </a:solidFill>
                <a:uFill>
                  <a:solidFill>
                    <a:srgbClr val="ffffff"/>
                  </a:solidFill>
                </a:uFill>
                <a:latin typeface="Lato"/>
              </a:rPr>
              <a:t>: funcționalitatea software-ului este afectată în general de o serie de factori externi cum ar fi:</a:t>
            </a:r>
            <a:endParaRPr/>
          </a:p>
          <a:p>
            <a:pPr marL="228600" indent="-227880" algn="just">
              <a:lnSpc>
                <a:spcPct val="100000"/>
              </a:lnSpc>
              <a:buFont typeface="Arial"/>
              <a:buChar char="•"/>
            </a:pPr>
            <a:r>
              <a:rPr lang="ro-RO" sz="1000" spc="-1" strike="noStrike">
                <a:solidFill>
                  <a:srgbClr val="000000"/>
                </a:solidFill>
                <a:uFill>
                  <a:solidFill>
                    <a:srgbClr val="ffffff"/>
                  </a:solidFill>
                </a:uFill>
                <a:latin typeface="Lato"/>
              </a:rPr>
              <a:t> </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O combinație a datelor de intrare;</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O secvență de comenzi și acțiuni;</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O configurație hardware particulară;</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Etc.</a:t>
            </a:r>
            <a:endParaRPr/>
          </a:p>
          <a:p>
            <a:pPr marL="228600" indent="-227880">
              <a:lnSpc>
                <a:spcPct val="100000"/>
              </a:lnSpc>
              <a:buFont typeface="Arial"/>
              <a:buChar char="•"/>
            </a:pPr>
            <a:r>
              <a:rPr lang="ro-RO" sz="1400" spc="-1" strike="noStrike">
                <a:solidFill>
                  <a:srgbClr val="000000"/>
                </a:solidFill>
                <a:uFill>
                  <a:solidFill>
                    <a:srgbClr val="ffffff"/>
                  </a:solidFill>
                </a:uFill>
                <a:latin typeface="Lato"/>
              </a:rPr>
              <a:t> </a:t>
            </a:r>
            <a:endParaRPr/>
          </a:p>
          <a:p>
            <a:pPr marL="228600" indent="-227880">
              <a:lnSpc>
                <a:spcPct val="100000"/>
              </a:lnSpc>
              <a:buFont typeface="Arial"/>
              <a:buChar char="•"/>
            </a:pPr>
            <a:r>
              <a:rPr lang="ro-RO" sz="2400" spc="-1" strike="noStrike">
                <a:solidFill>
                  <a:srgbClr val="000000"/>
                </a:solidFill>
                <a:uFill>
                  <a:solidFill>
                    <a:srgbClr val="ffffff"/>
                  </a:solidFill>
                </a:uFill>
                <a:latin typeface="Lato"/>
              </a:rPr>
              <a:t>Efectele vizibile se manifestă prin „blocarea/înghețarea” (</a:t>
            </a:r>
            <a:r>
              <a:rPr b="1" lang="ro-RO" sz="2400" spc="-1" strike="noStrike">
                <a:solidFill>
                  <a:srgbClr val="000000"/>
                </a:solidFill>
                <a:uFill>
                  <a:solidFill>
                    <a:srgbClr val="ffffff"/>
                  </a:solidFill>
                </a:uFill>
                <a:latin typeface="Lato"/>
              </a:rPr>
              <a:t>freeze</a:t>
            </a:r>
            <a:r>
              <a:rPr lang="ro-RO" sz="2400" spc="-1" strike="noStrike">
                <a:solidFill>
                  <a:srgbClr val="000000"/>
                </a:solidFill>
                <a:uFill>
                  <a:solidFill>
                    <a:srgbClr val="ffffff"/>
                  </a:solidFill>
                </a:uFill>
                <a:latin typeface="Lato"/>
              </a:rPr>
              <a:t>) sau „crăparea” (</a:t>
            </a:r>
            <a:r>
              <a:rPr b="1" lang="ro-RO" sz="2400" spc="-1" strike="noStrike">
                <a:solidFill>
                  <a:srgbClr val="000000"/>
                </a:solidFill>
                <a:uFill>
                  <a:solidFill>
                    <a:srgbClr val="ffffff"/>
                  </a:solidFill>
                </a:uFill>
                <a:latin typeface="Lato"/>
              </a:rPr>
              <a:t>crash</a:t>
            </a:r>
            <a:r>
              <a:rPr lang="ro-RO" sz="2400" spc="-1" strike="noStrike">
                <a:solidFill>
                  <a:srgbClr val="000000"/>
                </a:solidFill>
                <a:uFill>
                  <a:solidFill>
                    <a:srgbClr val="ffffff"/>
                  </a:solidFill>
                </a:uFill>
                <a:latin typeface="Lato"/>
              </a:rPr>
              <a:t>) aplicației.</a:t>
            </a:r>
            <a:endParaRPr/>
          </a:p>
          <a:p>
            <a:pPr marL="228600" indent="-227880" algn="just">
              <a:lnSpc>
                <a:spcPct val="100000"/>
              </a:lnSpc>
              <a:buFont typeface="Arial"/>
              <a:buChar char="•"/>
            </a:pPr>
            <a:r>
              <a:rPr lang="ro-RO" sz="1400" spc="-1" strike="noStrike">
                <a:solidFill>
                  <a:srgbClr val="000000"/>
                </a:solidFill>
                <a:uFill>
                  <a:solidFill>
                    <a:srgbClr val="ffffff"/>
                  </a:solidFill>
                </a:uFill>
                <a:latin typeface="Lato"/>
              </a:rPr>
              <a:t> </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În această categorie intră majoritatea bug-urilor software.</a:t>
            </a:r>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5" name="CustomShape 1"/>
          <p:cNvSpPr/>
          <p:nvPr/>
        </p:nvSpPr>
        <p:spPr>
          <a:xfrm>
            <a:off x="541440" y="323640"/>
            <a:ext cx="752076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Efectele vizibile</a:t>
            </a:r>
            <a:endParaRPr/>
          </a:p>
          <a:p>
            <a:pPr>
              <a:lnSpc>
                <a:spcPct val="100000"/>
              </a:lnSpc>
            </a:pPr>
            <a:endParaRPr/>
          </a:p>
        </p:txBody>
      </p:sp>
      <p:sp>
        <p:nvSpPr>
          <p:cNvPr id="146"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47" name="CustomShape 3"/>
          <p:cNvSpPr/>
          <p:nvPr/>
        </p:nvSpPr>
        <p:spPr>
          <a:xfrm>
            <a:off x="541440" y="936000"/>
            <a:ext cx="11131200" cy="5160960"/>
          </a:xfrm>
          <a:prstGeom prst="rect">
            <a:avLst/>
          </a:prstGeom>
          <a:noFill/>
          <a:ln>
            <a:noFill/>
          </a:ln>
        </p:spPr>
        <p:style>
          <a:lnRef idx="0"/>
          <a:fillRef idx="0"/>
          <a:effectRef idx="0"/>
          <a:fontRef idx="minor"/>
        </p:style>
      </p:sp>
      <p:pic>
        <p:nvPicPr>
          <p:cNvPr id="148" name="" descr=""/>
          <p:cNvPicPr/>
          <p:nvPr/>
        </p:nvPicPr>
        <p:blipFill>
          <a:blip r:embed="rId1"/>
          <a:stretch/>
        </p:blipFill>
        <p:spPr>
          <a:xfrm>
            <a:off x="3492000" y="938880"/>
            <a:ext cx="5183640" cy="518364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9" name="CustomShape 1"/>
          <p:cNvSpPr/>
          <p:nvPr/>
        </p:nvSpPr>
        <p:spPr>
          <a:xfrm>
            <a:off x="541440" y="323640"/>
            <a:ext cx="752076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Efectele defectelor software</a:t>
            </a:r>
            <a:endParaRPr/>
          </a:p>
          <a:p>
            <a:pPr>
              <a:lnSpc>
                <a:spcPct val="100000"/>
              </a:lnSpc>
            </a:pPr>
            <a:endParaRPr/>
          </a:p>
        </p:txBody>
      </p:sp>
      <p:sp>
        <p:nvSpPr>
          <p:cNvPr id="150"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51"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marL="228600" indent="-227880" algn="just">
              <a:lnSpc>
                <a:spcPct val="100000"/>
              </a:lnSpc>
              <a:buFont typeface="Arial"/>
              <a:buChar char="•"/>
            </a:pPr>
            <a:r>
              <a:rPr b="1" lang="ro-RO" sz="2400" spc="-1" strike="noStrike">
                <a:solidFill>
                  <a:srgbClr val="000000"/>
                </a:solidFill>
                <a:uFill>
                  <a:solidFill>
                    <a:srgbClr val="ffffff"/>
                  </a:solidFill>
                </a:uFill>
                <a:latin typeface="Lato"/>
              </a:rPr>
              <a:t>Efecte secudare</a:t>
            </a:r>
            <a:r>
              <a:rPr lang="ro-RO" sz="2400" spc="-1" strike="noStrike">
                <a:solidFill>
                  <a:srgbClr val="000000"/>
                </a:solidFill>
                <a:uFill>
                  <a:solidFill>
                    <a:srgbClr val="ffffff"/>
                  </a:solidFill>
                </a:uFill>
                <a:latin typeface="Lato"/>
              </a:rPr>
              <a:t>: funcționalitatea software-ului nu este afectată. Ceea ce este afectat în acest caz este stabilitatea și/sau securitatea sistemului hardware/software pe care aplicația în cauză este executată. În această clasă de bug-uri intră:</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 </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Aplicațiile care acaparează în mod nejustificat o serie de resurse software (fișiere, porturi de TCP/IP, PID-uri) sau hardware (memorie sau CPU);</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 </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Aplicații sau componente software a căror execuție conduce la apariția unor „găuri”/breșe de securitate;</a:t>
            </a:r>
            <a:endParaRPr/>
          </a:p>
          <a:p>
            <a:pPr marL="228600" indent="-227880">
              <a:lnSpc>
                <a:spcPct val="100000"/>
              </a:lnSpc>
              <a:buFont typeface="Arial"/>
              <a:buChar char="•"/>
            </a:pPr>
            <a:r>
              <a:rPr lang="ro-RO" sz="2400" spc="-1" strike="noStrike">
                <a:solidFill>
                  <a:srgbClr val="000000"/>
                </a:solidFill>
                <a:uFill>
                  <a:solidFill>
                    <a:srgbClr val="ffffff"/>
                  </a:solidFill>
                </a:uFill>
                <a:latin typeface="Lato"/>
              </a:rPr>
              <a:t> </a:t>
            </a: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2" name="CustomShape 1"/>
          <p:cNvSpPr/>
          <p:nvPr/>
        </p:nvSpPr>
        <p:spPr>
          <a:xfrm>
            <a:off x="541440" y="323640"/>
            <a:ext cx="9682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Exemple de defecte</a:t>
            </a:r>
            <a:endParaRPr/>
          </a:p>
          <a:p>
            <a:pPr>
              <a:lnSpc>
                <a:spcPct val="100000"/>
              </a:lnSpc>
            </a:pPr>
            <a:endParaRPr/>
          </a:p>
        </p:txBody>
      </p:sp>
      <p:sp>
        <p:nvSpPr>
          <p:cNvPr id="153"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54"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b="1" lang="ro-RO" sz="2400" spc="-1" strike="noStrike">
                <a:solidFill>
                  <a:srgbClr val="000000"/>
                </a:solidFill>
                <a:uFill>
                  <a:solidFill>
                    <a:srgbClr val="ffffff"/>
                  </a:solidFill>
                </a:uFill>
                <a:latin typeface="Lato"/>
              </a:rPr>
              <a:t>Omisiunile</a:t>
            </a:r>
            <a:r>
              <a:rPr lang="ro-RO" sz="2400" spc="-1" strike="noStrike">
                <a:solidFill>
                  <a:srgbClr val="000000"/>
                </a:solidFill>
                <a:uFill>
                  <a:solidFill>
                    <a:srgbClr val="ffffff"/>
                  </a:solidFill>
                </a:uFill>
                <a:latin typeface="Lato"/>
              </a:rPr>
              <a:t> la nivelul unei etape se vor traduce deseori prin absența unor functionalități sau prin prezența unor funcționalități incomplete și/sau incorecte în etapa finală:</a:t>
            </a:r>
            <a:endParaRPr/>
          </a:p>
          <a:p>
            <a:pPr lvl="1" marL="864000" indent="-323640" algn="just">
              <a:lnSpc>
                <a:spcPct val="100000"/>
              </a:lnSpc>
              <a:buClr>
                <a:srgbClr val="ffffff"/>
              </a:buClr>
              <a:buSzPct val="75000"/>
              <a:buFont typeface="Symbol"/>
              <a:buChar char=""/>
            </a:pPr>
            <a:r>
              <a:rPr lang="ro-RO" sz="1400" spc="-1" strike="noStrike">
                <a:solidFill>
                  <a:srgbClr val="000000"/>
                </a:solidFill>
                <a:uFill>
                  <a:solidFill>
                    <a:srgbClr val="ffffff"/>
                  </a:solidFill>
                </a:uFill>
                <a:latin typeface="Lato"/>
              </a:rPr>
              <a:t> </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În cazul unui editor, omiterea unui mecanism de lock-on-edit poate conduce la pierderi de date atunci când un fișier e editat simultan de mai multe instanțe diferite ale editorului;</a:t>
            </a:r>
            <a:endParaRPr/>
          </a:p>
          <a:p>
            <a:pPr marL="228600" indent="-227880" algn="just">
              <a:lnSpc>
                <a:spcPct val="100000"/>
              </a:lnSpc>
              <a:buFont typeface="Arial"/>
              <a:buChar char="•"/>
            </a:pPr>
            <a:r>
              <a:rPr lang="ro-RO" sz="1400" spc="-1" strike="noStrike">
                <a:solidFill>
                  <a:srgbClr val="000000"/>
                </a:solidFill>
                <a:uFill>
                  <a:solidFill>
                    <a:srgbClr val="ffffff"/>
                  </a:solidFill>
                </a:uFill>
                <a:latin typeface="Lato"/>
              </a:rPr>
              <a:t> </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Bug-ul </a:t>
            </a:r>
            <a:r>
              <a:rPr b="1" lang="ro-RO" sz="2400" spc="-1" strike="noStrike">
                <a:solidFill>
                  <a:srgbClr val="000000"/>
                </a:solidFill>
                <a:uFill>
                  <a:solidFill>
                    <a:srgbClr val="ffffff"/>
                  </a:solidFill>
                </a:uFill>
                <a:latin typeface="Lato"/>
              </a:rPr>
              <a:t>FDIV</a:t>
            </a:r>
            <a:r>
              <a:rPr lang="ro-RO" sz="2400" spc="-1" strike="noStrike">
                <a:solidFill>
                  <a:srgbClr val="000000"/>
                </a:solidFill>
                <a:uFill>
                  <a:solidFill>
                    <a:srgbClr val="ffffff"/>
                  </a:solidFill>
                </a:uFill>
                <a:latin typeface="Lato"/>
              </a:rPr>
              <a:t> din procesorul Intel Pentium - a apărut în etapa de introducere a unor constante într-un tabel de asociere (tabel folosit în accelerarea operației de împarțire în virgulă mobilă). Un inginer a omis să introducă o parte din aceste constante, ele fiind automat setate pe 0 în etapa de producție =&gt; pierderi de milioane de $ pentru Intel;</a:t>
            </a:r>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 name="CustomShape 1"/>
          <p:cNvSpPr/>
          <p:nvPr/>
        </p:nvSpPr>
        <p:spPr>
          <a:xfrm>
            <a:off x="541440" y="323640"/>
            <a:ext cx="752076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Ce înseammă un produs defect?</a:t>
            </a:r>
            <a:endParaRPr/>
          </a:p>
          <a:p>
            <a:pPr>
              <a:lnSpc>
                <a:spcPct val="100000"/>
              </a:lnSpc>
            </a:pPr>
            <a:endParaRPr/>
          </a:p>
        </p:txBody>
      </p:sp>
      <p:sp>
        <p:nvSpPr>
          <p:cNvPr id="91"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92"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În industrie, un produs este etichetat ca fiind </a:t>
            </a:r>
            <a:r>
              <a:rPr b="1" lang="ro-RO" sz="2400" spc="-1" strike="noStrike">
                <a:solidFill>
                  <a:srgbClr val="000000"/>
                </a:solidFill>
                <a:uFill>
                  <a:solidFill>
                    <a:srgbClr val="ffffff"/>
                  </a:solidFill>
                </a:uFill>
                <a:latin typeface="Lato"/>
              </a:rPr>
              <a:t>defect</a:t>
            </a:r>
            <a:r>
              <a:rPr lang="ro-RO" sz="2400" spc="-1" strike="noStrike">
                <a:solidFill>
                  <a:srgbClr val="000000"/>
                </a:solidFill>
                <a:uFill>
                  <a:solidFill>
                    <a:srgbClr val="ffffff"/>
                  </a:solidFill>
                </a:uFill>
                <a:latin typeface="Lato"/>
              </a:rPr>
              <a:t> atunci când acesta nu este (suficient de) sigur pentru a fi utilizat.</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 </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Cauzele pentru care un produs ajunge să fie etichetat ca fiind defect pot fi variate însă acestea pot fi grupate în 3 mari clase:</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 </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Defect de concepție/proiectare (</a:t>
            </a:r>
            <a:r>
              <a:rPr b="1" lang="ro-RO" sz="2400" spc="-1" strike="noStrike">
                <a:solidFill>
                  <a:srgbClr val="000000"/>
                </a:solidFill>
                <a:uFill>
                  <a:solidFill>
                    <a:srgbClr val="ffffff"/>
                  </a:solidFill>
                </a:uFill>
                <a:latin typeface="Lato"/>
              </a:rPr>
              <a:t>design defect</a:t>
            </a:r>
            <a:r>
              <a:rPr lang="ro-RO" sz="2400" spc="-1" strike="noStrike">
                <a:solidFill>
                  <a:srgbClr val="000000"/>
                </a:solidFill>
                <a:uFill>
                  <a:solidFill>
                    <a:srgbClr val="ffffff"/>
                  </a:solidFill>
                </a:uFill>
                <a:latin typeface="Lato"/>
              </a:rPr>
              <a:t>);</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 </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 </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Defect de fabricație (</a:t>
            </a:r>
            <a:r>
              <a:rPr b="1" lang="ro-RO" sz="2400" spc="-1" strike="noStrike">
                <a:solidFill>
                  <a:srgbClr val="000000"/>
                </a:solidFill>
                <a:uFill>
                  <a:solidFill>
                    <a:srgbClr val="ffffff"/>
                  </a:solidFill>
                </a:uFill>
                <a:latin typeface="Lato"/>
              </a:rPr>
              <a:t>manufacturing defect</a:t>
            </a:r>
            <a:r>
              <a:rPr lang="ro-RO" sz="2400" spc="-1" strike="noStrike">
                <a:solidFill>
                  <a:srgbClr val="000000"/>
                </a:solidFill>
                <a:uFill>
                  <a:solidFill>
                    <a:srgbClr val="ffffff"/>
                  </a:solidFill>
                </a:uFill>
                <a:latin typeface="Lato"/>
              </a:rPr>
              <a:t>);</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 </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 </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Defect din punct de vedere legal (</a:t>
            </a:r>
            <a:r>
              <a:rPr b="1" lang="ro-RO" sz="2400" spc="-1" strike="noStrike">
                <a:solidFill>
                  <a:srgbClr val="000000"/>
                </a:solidFill>
                <a:uFill>
                  <a:solidFill>
                    <a:srgbClr val="ffffff"/>
                  </a:solidFill>
                </a:uFill>
                <a:latin typeface="Lato"/>
              </a:rPr>
              <a:t>legal defect</a:t>
            </a:r>
            <a:r>
              <a:rPr lang="ro-RO" sz="2400" spc="-1" strike="noStrike">
                <a:solidFill>
                  <a:srgbClr val="000000"/>
                </a:solidFill>
                <a:uFill>
                  <a:solidFill>
                    <a:srgbClr val="ffffff"/>
                  </a:solidFill>
                </a:uFill>
                <a:latin typeface="Lato"/>
              </a:rPr>
              <a:t>):</a:t>
            </a:r>
            <a:endParaRPr/>
          </a:p>
        </p:txBody>
      </p:sp>
      <p:pic>
        <p:nvPicPr>
          <p:cNvPr id="93" name="" descr=""/>
          <p:cNvPicPr/>
          <p:nvPr/>
        </p:nvPicPr>
        <p:blipFill>
          <a:blip r:embed="rId1"/>
          <a:stretch/>
        </p:blipFill>
        <p:spPr>
          <a:xfrm>
            <a:off x="9144000" y="4903560"/>
            <a:ext cx="890640" cy="820080"/>
          </a:xfrm>
          <a:prstGeom prst="rect">
            <a:avLst/>
          </a:prstGeom>
          <a:ln>
            <a:noFill/>
          </a:ln>
        </p:spPr>
      </p:pic>
      <p:pic>
        <p:nvPicPr>
          <p:cNvPr id="94" name="" descr=""/>
          <p:cNvPicPr/>
          <p:nvPr/>
        </p:nvPicPr>
        <p:blipFill>
          <a:blip r:embed="rId2"/>
          <a:stretch/>
        </p:blipFill>
        <p:spPr>
          <a:xfrm>
            <a:off x="10296000" y="4923720"/>
            <a:ext cx="1177560" cy="87192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5" name="CustomShape 1"/>
          <p:cNvSpPr/>
          <p:nvPr/>
        </p:nvSpPr>
        <p:spPr>
          <a:xfrm>
            <a:off x="541440" y="323640"/>
            <a:ext cx="9682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Exemple de defecte</a:t>
            </a:r>
            <a:endParaRPr/>
          </a:p>
          <a:p>
            <a:pPr>
              <a:lnSpc>
                <a:spcPct val="100000"/>
              </a:lnSpc>
            </a:pPr>
            <a:endParaRPr/>
          </a:p>
        </p:txBody>
      </p:sp>
      <p:sp>
        <p:nvSpPr>
          <p:cNvPr id="156"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57"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b="1" lang="ro-RO" sz="2400" spc="-1" strike="noStrike">
                <a:solidFill>
                  <a:srgbClr val="000000"/>
                </a:solidFill>
                <a:uFill>
                  <a:solidFill>
                    <a:srgbClr val="ffffff"/>
                  </a:solidFill>
                </a:uFill>
                <a:latin typeface="Lato"/>
              </a:rPr>
              <a:t>Typos</a:t>
            </a:r>
            <a:r>
              <a:rPr lang="ro-RO" sz="2400" spc="-1" strike="noStrike">
                <a:solidFill>
                  <a:srgbClr val="000000"/>
                </a:solidFill>
                <a:uFill>
                  <a:solidFill>
                    <a:srgbClr val="ffffff"/>
                  </a:solidFill>
                </a:uFill>
                <a:latin typeface="Lato"/>
              </a:rPr>
              <a:t>: Folosirea incorectă a unui simbol/termen/entitate</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În etapa de design sau de coding, un programator poate omite, poate tasta incorect sau poate tasta de mai multe ori un simbol rezultând o altă funcționalitate.</a:t>
            </a:r>
            <a:endParaRPr/>
          </a:p>
          <a:p>
            <a:pPr lvl="1" marL="864000" indent="-323640">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Exemple:</a:t>
            </a:r>
            <a:endParaRPr/>
          </a:p>
          <a:p>
            <a:pPr lvl="2" marL="1296000" indent="-287640">
              <a:lnSpc>
                <a:spcPct val="100000"/>
              </a:lnSpc>
              <a:buClr>
                <a:srgbClr val="ffffff"/>
              </a:buClr>
              <a:buSzPct val="45000"/>
              <a:buFont typeface="Wingdings" charset="2"/>
              <a:buChar char=""/>
            </a:pPr>
            <a:r>
              <a:rPr lang="ro-RO" sz="1800" spc="-1" strike="noStrike">
                <a:solidFill>
                  <a:srgbClr val="000000"/>
                </a:solidFill>
                <a:uFill>
                  <a:solidFill>
                    <a:srgbClr val="ffffff"/>
                  </a:solidFill>
                </a:uFill>
                <a:latin typeface="Lato"/>
              </a:rPr>
              <a:t>x &lt; y sau x &gt; y în loc de x &lt;= y;</a:t>
            </a:r>
            <a:endParaRPr/>
          </a:p>
          <a:p>
            <a:pPr lvl="2" marL="1296000" indent="-287640">
              <a:lnSpc>
                <a:spcPct val="100000"/>
              </a:lnSpc>
              <a:buClr>
                <a:srgbClr val="ffffff"/>
              </a:buClr>
              <a:buSzPct val="45000"/>
              <a:buFont typeface="Wingdings" charset="2"/>
              <a:buChar char=""/>
            </a:pPr>
            <a:r>
              <a:rPr lang="ro-RO" sz="1800" spc="-1" strike="noStrike">
                <a:solidFill>
                  <a:srgbClr val="000000"/>
                </a:solidFill>
                <a:uFill>
                  <a:solidFill>
                    <a:srgbClr val="ffffff"/>
                  </a:solidFill>
                </a:uFill>
                <a:latin typeface="Lato"/>
              </a:rPr>
              <a:t>x &lt; 1 în loc de x &lt;&lt; 1;</a:t>
            </a:r>
            <a:endParaRPr/>
          </a:p>
          <a:p>
            <a:pPr lvl="2" marL="1296000" indent="-287640">
              <a:lnSpc>
                <a:spcPct val="100000"/>
              </a:lnSpc>
              <a:buClr>
                <a:srgbClr val="ffffff"/>
              </a:buClr>
              <a:buSzPct val="45000"/>
              <a:buFont typeface="Wingdings" charset="2"/>
              <a:buChar char=""/>
            </a:pPr>
            <a:r>
              <a:rPr lang="ro-RO" sz="1800" spc="-1" strike="noStrike">
                <a:solidFill>
                  <a:srgbClr val="000000"/>
                </a:solidFill>
                <a:uFill>
                  <a:solidFill>
                    <a:srgbClr val="ffffff"/>
                  </a:solidFill>
                </a:uFill>
                <a:latin typeface="Lato"/>
              </a:rPr>
              <a:t>în cazul pointerilor *x în loc de **x sau invers;</a:t>
            </a:r>
            <a:endParaRPr/>
          </a:p>
          <a:p>
            <a:pPr lvl="2" marL="1296000" indent="-287640">
              <a:lnSpc>
                <a:spcPct val="100000"/>
              </a:lnSpc>
              <a:buClr>
                <a:srgbClr val="ffffff"/>
              </a:buClr>
              <a:buSzPct val="45000"/>
              <a:buFont typeface="Wingdings" charset="2"/>
              <a:buChar char=""/>
            </a:pPr>
            <a:r>
              <a:rPr lang="ro-RO" sz="1800" spc="-1" strike="noStrike">
                <a:solidFill>
                  <a:srgbClr val="000000"/>
                </a:solidFill>
                <a:uFill>
                  <a:solidFill>
                    <a:srgbClr val="ffffff"/>
                  </a:solidFill>
                </a:uFill>
                <a:latin typeface="Lato"/>
              </a:rPr>
              <a:t> </a:t>
            </a:r>
            <a:endParaRPr/>
          </a:p>
          <a:p>
            <a:pPr lvl="2" marL="1296000" indent="-287640">
              <a:lnSpc>
                <a:spcPct val="100000"/>
              </a:lnSpc>
              <a:buClr>
                <a:srgbClr val="ffffff"/>
              </a:buClr>
              <a:buSzPct val="45000"/>
              <a:buFont typeface="Wingdings" charset="2"/>
              <a:buChar char=""/>
            </a:pPr>
            <a:r>
              <a:rPr lang="ro-RO" sz="1800" spc="-1" strike="noStrike">
                <a:solidFill>
                  <a:srgbClr val="ff00ff"/>
                </a:solidFill>
                <a:uFill>
                  <a:solidFill>
                    <a:srgbClr val="ffffff"/>
                  </a:solidFill>
                </a:uFill>
                <a:latin typeface="Lato"/>
              </a:rPr>
              <a:t>int</a:t>
            </a:r>
            <a:r>
              <a:rPr lang="ro-RO" sz="1800" spc="-1" strike="noStrike">
                <a:solidFill>
                  <a:srgbClr val="000000"/>
                </a:solidFill>
                <a:uFill>
                  <a:solidFill>
                    <a:srgbClr val="ffffff"/>
                  </a:solidFill>
                </a:uFill>
                <a:latin typeface="Lato"/>
              </a:rPr>
              <a:t> </a:t>
            </a:r>
            <a:r>
              <a:rPr lang="ro-RO" sz="1800" spc="-1" strike="noStrike">
                <a:solidFill>
                  <a:srgbClr val="0000ff"/>
                </a:solidFill>
                <a:uFill>
                  <a:solidFill>
                    <a:srgbClr val="ffffff"/>
                  </a:solidFill>
                </a:uFill>
                <a:latin typeface="Lato"/>
              </a:rPr>
              <a:t>average</a:t>
            </a:r>
            <a:r>
              <a:rPr lang="ro-RO" sz="1800" spc="-1" strike="noStrike">
                <a:solidFill>
                  <a:srgbClr val="000000"/>
                </a:solidFill>
                <a:uFill>
                  <a:solidFill>
                    <a:srgbClr val="ffffff"/>
                  </a:solidFill>
                </a:uFill>
                <a:latin typeface="Lato"/>
              </a:rPr>
              <a:t>(</a:t>
            </a:r>
            <a:r>
              <a:rPr lang="ro-RO" sz="1800" spc="-1" strike="noStrike">
                <a:solidFill>
                  <a:srgbClr val="ff00ff"/>
                </a:solidFill>
                <a:uFill>
                  <a:solidFill>
                    <a:srgbClr val="ffffff"/>
                  </a:solidFill>
                </a:uFill>
                <a:latin typeface="Lato"/>
              </a:rPr>
              <a:t>int</a:t>
            </a:r>
            <a:r>
              <a:rPr lang="ro-RO" sz="1800" spc="-1" strike="noStrike">
                <a:solidFill>
                  <a:srgbClr val="000000"/>
                </a:solidFill>
                <a:uFill>
                  <a:solidFill>
                    <a:srgbClr val="ffffff"/>
                  </a:solidFill>
                </a:uFill>
                <a:latin typeface="Lato"/>
              </a:rPr>
              <a:t> a, </a:t>
            </a:r>
            <a:r>
              <a:rPr lang="ro-RO" sz="1800" spc="-1" strike="noStrike">
                <a:solidFill>
                  <a:srgbClr val="ff00ff"/>
                </a:solidFill>
                <a:uFill>
                  <a:solidFill>
                    <a:srgbClr val="ffffff"/>
                  </a:solidFill>
                </a:uFill>
                <a:latin typeface="Lato"/>
              </a:rPr>
              <a:t>int</a:t>
            </a:r>
            <a:r>
              <a:rPr lang="ro-RO" sz="1800" spc="-1" strike="noStrike">
                <a:solidFill>
                  <a:srgbClr val="000000"/>
                </a:solidFill>
                <a:uFill>
                  <a:solidFill>
                    <a:srgbClr val="ffffff"/>
                  </a:solidFill>
                </a:uFill>
                <a:latin typeface="Lato"/>
              </a:rPr>
              <a:t> b)</a:t>
            </a:r>
            <a:endParaRPr/>
          </a:p>
          <a:p>
            <a:pPr lvl="2" marL="1296000" indent="-287640">
              <a:lnSpc>
                <a:spcPct val="100000"/>
              </a:lnSpc>
              <a:buClr>
                <a:srgbClr val="ffffff"/>
              </a:buClr>
              <a:buSzPct val="45000"/>
              <a:buFont typeface="Wingdings" charset="2"/>
              <a:buChar char=""/>
            </a:pPr>
            <a:r>
              <a:rPr lang="ro-RO" sz="1800" spc="-1" strike="noStrike">
                <a:solidFill>
                  <a:srgbClr val="000000"/>
                </a:solidFill>
                <a:uFill>
                  <a:solidFill>
                    <a:srgbClr val="ffffff"/>
                  </a:solidFill>
                </a:uFill>
                <a:latin typeface="Lato"/>
              </a:rPr>
              <a:t>{</a:t>
            </a:r>
            <a:endParaRPr/>
          </a:p>
          <a:p>
            <a:pPr lvl="2" marL="1296000" indent="-287640">
              <a:lnSpc>
                <a:spcPct val="100000"/>
              </a:lnSpc>
              <a:buClr>
                <a:srgbClr val="ffffff"/>
              </a:buClr>
              <a:buSzPct val="45000"/>
              <a:buFont typeface="Wingdings" charset="2"/>
              <a:buChar char=""/>
            </a:pPr>
            <a:r>
              <a:rPr lang="ro-RO" sz="1800" spc="-1" strike="noStrike">
                <a:solidFill>
                  <a:srgbClr val="000000"/>
                </a:solidFill>
                <a:uFill>
                  <a:solidFill>
                    <a:srgbClr val="ffffff"/>
                  </a:solidFill>
                </a:uFill>
                <a:latin typeface="Lato"/>
              </a:rPr>
              <a:t>    </a:t>
            </a:r>
            <a:r>
              <a:rPr lang="ro-RO" sz="1800" spc="-1" strike="noStrike">
                <a:solidFill>
                  <a:srgbClr val="33cc66"/>
                </a:solidFill>
                <a:uFill>
                  <a:solidFill>
                    <a:srgbClr val="ffffff"/>
                  </a:solidFill>
                </a:uFill>
                <a:latin typeface="Lato"/>
              </a:rPr>
              <a:t>return</a:t>
            </a:r>
            <a:r>
              <a:rPr lang="ro-RO" sz="1800" spc="-1" strike="noStrike">
                <a:solidFill>
                  <a:srgbClr val="000000"/>
                </a:solidFill>
                <a:uFill>
                  <a:solidFill>
                    <a:srgbClr val="ffffff"/>
                  </a:solidFill>
                </a:uFill>
                <a:latin typeface="Lato"/>
              </a:rPr>
              <a:t> a + b / 2;     /* </a:t>
            </a:r>
            <a:r>
              <a:rPr lang="ro-RO" sz="1800" spc="-1" strike="noStrike">
                <a:solidFill>
                  <a:srgbClr val="008080"/>
                </a:solidFill>
                <a:uFill>
                  <a:solidFill>
                    <a:srgbClr val="ffffff"/>
                  </a:solidFill>
                </a:uFill>
                <a:latin typeface="Lato"/>
              </a:rPr>
              <a:t>should be (a + b) / 2</a:t>
            </a:r>
            <a:r>
              <a:rPr lang="ro-RO" sz="1800" spc="-1" strike="noStrike">
                <a:solidFill>
                  <a:srgbClr val="000000"/>
                </a:solidFill>
                <a:uFill>
                  <a:solidFill>
                    <a:srgbClr val="ffffff"/>
                  </a:solidFill>
                </a:uFill>
                <a:latin typeface="Lato"/>
              </a:rPr>
              <a:t> */</a:t>
            </a:r>
            <a:endParaRPr/>
          </a:p>
          <a:p>
            <a:pPr lvl="2" marL="1296000" indent="-287640">
              <a:lnSpc>
                <a:spcPct val="100000"/>
              </a:lnSpc>
              <a:buClr>
                <a:srgbClr val="ffffff"/>
              </a:buClr>
              <a:buSzPct val="45000"/>
              <a:buFont typeface="Wingdings" charset="2"/>
              <a:buChar char=""/>
            </a:pPr>
            <a:r>
              <a:rPr lang="ro-RO" sz="1800" spc="-1" strike="noStrike">
                <a:solidFill>
                  <a:srgbClr val="000000"/>
                </a:solidFill>
                <a:uFill>
                  <a:solidFill>
                    <a:srgbClr val="ffffff"/>
                  </a:solidFill>
                </a:uFill>
                <a:latin typeface="Lato"/>
              </a:rPr>
              <a:t>}</a:t>
            </a:r>
            <a:endParaRPr/>
          </a:p>
          <a:p>
            <a:pPr lvl="2" marL="1296000" indent="-287640">
              <a:lnSpc>
                <a:spcPct val="100000"/>
              </a:lnSpc>
              <a:buClr>
                <a:srgbClr val="ffffff"/>
              </a:buClr>
              <a:buSzPct val="45000"/>
              <a:buFont typeface="Wingdings" charset="2"/>
              <a:buChar char=""/>
            </a:pPr>
            <a:r>
              <a:rPr lang="ro-RO" sz="1800" spc="-1" strike="noStrike">
                <a:solidFill>
                  <a:srgbClr val="000000"/>
                </a:solidFill>
                <a:uFill>
                  <a:solidFill>
                    <a:srgbClr val="ffffff"/>
                  </a:solidFill>
                </a:uFill>
                <a:latin typeface="Lato"/>
              </a:rPr>
              <a:t> </a:t>
            </a:r>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8" name="CustomShape 1"/>
          <p:cNvSpPr/>
          <p:nvPr/>
        </p:nvSpPr>
        <p:spPr>
          <a:xfrm>
            <a:off x="541440" y="323640"/>
            <a:ext cx="9682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Exemple de defecte</a:t>
            </a:r>
            <a:endParaRPr/>
          </a:p>
          <a:p>
            <a:pPr>
              <a:lnSpc>
                <a:spcPct val="100000"/>
              </a:lnSpc>
            </a:pPr>
            <a:endParaRPr/>
          </a:p>
        </p:txBody>
      </p:sp>
      <p:sp>
        <p:nvSpPr>
          <p:cNvPr id="159"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60"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Folosirea ambiguă a unui simbol/termen/entitate</a:t>
            </a:r>
            <a:endParaRPr/>
          </a:p>
          <a:p>
            <a:pPr lvl="1" marL="864000" indent="-323640">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Exemplu:</a:t>
            </a:r>
            <a:endParaRPr/>
          </a:p>
          <a:p>
            <a:pPr lvl="1" marL="864000" indent="-323640">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 </a:t>
            </a:r>
            <a:endParaRPr/>
          </a:p>
          <a:p>
            <a:pPr lvl="2" marL="1296000" indent="-287640">
              <a:lnSpc>
                <a:spcPct val="100000"/>
              </a:lnSpc>
              <a:buClr>
                <a:srgbClr val="ffffff"/>
              </a:buClr>
              <a:buSzPct val="45000"/>
              <a:buFont typeface="Wingdings" charset="2"/>
              <a:buChar char=""/>
            </a:pPr>
            <a:r>
              <a:rPr lang="ro-RO" sz="1800" spc="-1" strike="noStrike">
                <a:solidFill>
                  <a:srgbClr val="ff00cc"/>
                </a:solidFill>
                <a:uFill>
                  <a:solidFill>
                    <a:srgbClr val="ffffff"/>
                  </a:solidFill>
                </a:uFill>
                <a:latin typeface="Lato"/>
              </a:rPr>
              <a:t>int</a:t>
            </a:r>
            <a:r>
              <a:rPr lang="ro-RO" sz="1800" spc="-1" strike="noStrike">
                <a:solidFill>
                  <a:srgbClr val="000000"/>
                </a:solidFill>
                <a:uFill>
                  <a:solidFill>
                    <a:srgbClr val="ffffff"/>
                  </a:solidFill>
                </a:uFill>
                <a:latin typeface="Lato"/>
              </a:rPr>
              <a:t> </a:t>
            </a:r>
            <a:r>
              <a:rPr lang="ro-RO" sz="1800" spc="-1" strike="noStrike">
                <a:solidFill>
                  <a:srgbClr val="3333ff"/>
                </a:solidFill>
                <a:uFill>
                  <a:solidFill>
                    <a:srgbClr val="ffffff"/>
                  </a:solidFill>
                </a:uFill>
                <a:latin typeface="Lato"/>
              </a:rPr>
              <a:t>iNesSaveAs</a:t>
            </a:r>
            <a:r>
              <a:rPr lang="ro-RO" sz="1800" spc="-1" strike="noStrike">
                <a:solidFill>
                  <a:srgbClr val="000000"/>
                </a:solidFill>
                <a:uFill>
                  <a:solidFill>
                    <a:srgbClr val="ffffff"/>
                  </a:solidFill>
                </a:uFill>
                <a:latin typeface="Lato"/>
              </a:rPr>
              <a:t>(</a:t>
            </a:r>
            <a:r>
              <a:rPr lang="ro-RO" sz="1800" spc="-1" strike="noStrike">
                <a:solidFill>
                  <a:srgbClr val="ff00cc"/>
                </a:solidFill>
                <a:uFill>
                  <a:solidFill>
                    <a:srgbClr val="ffffff"/>
                  </a:solidFill>
                </a:uFill>
                <a:latin typeface="Lato"/>
              </a:rPr>
              <a:t>char</a:t>
            </a:r>
            <a:r>
              <a:rPr lang="ro-RO" sz="1800" spc="-1" strike="noStrike">
                <a:solidFill>
                  <a:srgbClr val="000000"/>
                </a:solidFill>
                <a:uFill>
                  <a:solidFill>
                    <a:srgbClr val="ffffff"/>
                  </a:solidFill>
                </a:uFill>
                <a:latin typeface="Lato"/>
              </a:rPr>
              <a:t>* name)</a:t>
            </a:r>
            <a:endParaRPr/>
          </a:p>
          <a:p>
            <a:pPr lvl="2" marL="1296000" indent="-287640">
              <a:lnSpc>
                <a:spcPct val="100000"/>
              </a:lnSpc>
              <a:buClr>
                <a:srgbClr val="ffffff"/>
              </a:buClr>
              <a:buSzPct val="45000"/>
              <a:buFont typeface="Wingdings" charset="2"/>
              <a:buChar char=""/>
            </a:pPr>
            <a:r>
              <a:rPr lang="ro-RO" sz="1800" spc="-1" strike="noStrike">
                <a:solidFill>
                  <a:srgbClr val="000000"/>
                </a:solidFill>
                <a:uFill>
                  <a:solidFill>
                    <a:srgbClr val="ffffff"/>
                  </a:solidFill>
                </a:uFill>
                <a:latin typeface="Lato"/>
              </a:rPr>
              <a:t>{</a:t>
            </a:r>
            <a:endParaRPr/>
          </a:p>
          <a:p>
            <a:pPr lvl="2" marL="1296000" indent="-287640">
              <a:lnSpc>
                <a:spcPct val="100000"/>
              </a:lnSpc>
              <a:buClr>
                <a:srgbClr val="ffffff"/>
              </a:buClr>
              <a:buSzPct val="45000"/>
              <a:buFont typeface="Wingdings" charset="2"/>
              <a:buChar char=""/>
            </a:pPr>
            <a:r>
              <a:rPr lang="ro-RO" sz="1800" spc="-1" strike="noStrike">
                <a:solidFill>
                  <a:srgbClr val="000000"/>
                </a:solidFill>
                <a:uFill>
                  <a:solidFill>
                    <a:srgbClr val="ffffff"/>
                  </a:solidFill>
                </a:uFill>
                <a:latin typeface="Lato"/>
              </a:rPr>
              <a:t>  </a:t>
            </a:r>
            <a:r>
              <a:rPr lang="ro-RO" sz="1800" spc="-1" strike="noStrike">
                <a:solidFill>
                  <a:srgbClr val="000000"/>
                </a:solidFill>
                <a:uFill>
                  <a:solidFill>
                    <a:srgbClr val="ffffff"/>
                  </a:solidFill>
                </a:uFill>
                <a:latin typeface="Lato"/>
              </a:rPr>
              <a:t>...</a:t>
            </a:r>
            <a:endParaRPr/>
          </a:p>
          <a:p>
            <a:pPr lvl="2" marL="1296000" indent="-287640">
              <a:lnSpc>
                <a:spcPct val="100000"/>
              </a:lnSpc>
              <a:buClr>
                <a:srgbClr val="ffffff"/>
              </a:buClr>
              <a:buSzPct val="45000"/>
              <a:buFont typeface="Wingdings" charset="2"/>
              <a:buChar char=""/>
            </a:pPr>
            <a:r>
              <a:rPr lang="ro-RO" sz="1800" spc="-1" strike="noStrike">
                <a:solidFill>
                  <a:srgbClr val="000000"/>
                </a:solidFill>
                <a:uFill>
                  <a:solidFill>
                    <a:srgbClr val="ffffff"/>
                  </a:solidFill>
                </a:uFill>
                <a:latin typeface="Lato"/>
              </a:rPr>
              <a:t>  </a:t>
            </a:r>
            <a:r>
              <a:rPr lang="ro-RO" sz="1800" spc="-1" strike="noStrike">
                <a:solidFill>
                  <a:srgbClr val="000000"/>
                </a:solidFill>
                <a:uFill>
                  <a:solidFill>
                    <a:srgbClr val="ffffff"/>
                  </a:solidFill>
                </a:uFill>
                <a:latin typeface="Lato"/>
              </a:rPr>
              <a:t>fp = </a:t>
            </a:r>
            <a:r>
              <a:rPr lang="ro-RO" sz="1800" spc="-1" strike="noStrike">
                <a:solidFill>
                  <a:srgbClr val="3333ff"/>
                </a:solidFill>
                <a:uFill>
                  <a:solidFill>
                    <a:srgbClr val="ffffff"/>
                  </a:solidFill>
                </a:uFill>
                <a:latin typeface="Lato"/>
              </a:rPr>
              <a:t>fopen</a:t>
            </a:r>
            <a:r>
              <a:rPr lang="ro-RO" sz="1800" spc="-1" strike="noStrike">
                <a:solidFill>
                  <a:srgbClr val="000000"/>
                </a:solidFill>
                <a:uFill>
                  <a:solidFill>
                    <a:srgbClr val="ffffff"/>
                  </a:solidFill>
                </a:uFill>
                <a:latin typeface="Lato"/>
              </a:rPr>
              <a:t>(name,"wb");</a:t>
            </a:r>
            <a:endParaRPr/>
          </a:p>
          <a:p>
            <a:pPr lvl="2" marL="1296000" indent="-287640">
              <a:lnSpc>
                <a:spcPct val="100000"/>
              </a:lnSpc>
              <a:buClr>
                <a:srgbClr val="ffffff"/>
              </a:buClr>
              <a:buSzPct val="45000"/>
              <a:buFont typeface="Wingdings" charset="2"/>
              <a:buChar char=""/>
            </a:pPr>
            <a:r>
              <a:rPr lang="ro-RO" sz="1800" spc="-1" strike="noStrike">
                <a:solidFill>
                  <a:srgbClr val="000000"/>
                </a:solidFill>
                <a:uFill>
                  <a:solidFill>
                    <a:srgbClr val="ffffff"/>
                  </a:solidFill>
                </a:uFill>
                <a:latin typeface="Lato"/>
              </a:rPr>
              <a:t>  </a:t>
            </a:r>
            <a:r>
              <a:rPr lang="ro-RO" sz="1800" spc="-1" strike="noStrike">
                <a:solidFill>
                  <a:srgbClr val="ff00cc"/>
                </a:solidFill>
                <a:uFill>
                  <a:solidFill>
                    <a:srgbClr val="ffffff"/>
                  </a:solidFill>
                </a:uFill>
                <a:latin typeface="Lato"/>
              </a:rPr>
              <a:t>int</a:t>
            </a:r>
            <a:r>
              <a:rPr lang="ro-RO" sz="1800" spc="-1" strike="noStrike">
                <a:solidFill>
                  <a:srgbClr val="000000"/>
                </a:solidFill>
                <a:uFill>
                  <a:solidFill>
                    <a:srgbClr val="ffffff"/>
                  </a:solidFill>
                </a:uFill>
                <a:latin typeface="Lato"/>
              </a:rPr>
              <a:t> x = 0;</a:t>
            </a:r>
            <a:endParaRPr/>
          </a:p>
          <a:p>
            <a:pPr lvl="2" marL="1296000" indent="-287640">
              <a:lnSpc>
                <a:spcPct val="100000"/>
              </a:lnSpc>
              <a:buClr>
                <a:srgbClr val="ffffff"/>
              </a:buClr>
              <a:buSzPct val="45000"/>
              <a:buFont typeface="Wingdings" charset="2"/>
              <a:buChar char=""/>
            </a:pPr>
            <a:r>
              <a:rPr lang="ro-RO" sz="1800" spc="-1" strike="noStrike">
                <a:solidFill>
                  <a:srgbClr val="000000"/>
                </a:solidFill>
                <a:uFill>
                  <a:solidFill>
                    <a:srgbClr val="ffffff"/>
                  </a:solidFill>
                </a:uFill>
                <a:latin typeface="Lato"/>
              </a:rPr>
              <a:t>  </a:t>
            </a:r>
            <a:r>
              <a:rPr lang="ro-RO" sz="1800" spc="-1" strike="noStrike">
                <a:solidFill>
                  <a:srgbClr val="3333ff"/>
                </a:solidFill>
                <a:uFill>
                  <a:solidFill>
                    <a:srgbClr val="ffffff"/>
                  </a:solidFill>
                </a:uFill>
                <a:latin typeface="Lato"/>
              </a:rPr>
              <a:t>if</a:t>
            </a:r>
            <a:r>
              <a:rPr lang="ro-RO" sz="1800" spc="-1" strike="noStrike">
                <a:solidFill>
                  <a:srgbClr val="000000"/>
                </a:solidFill>
                <a:uFill>
                  <a:solidFill>
                    <a:srgbClr val="ffffff"/>
                  </a:solidFill>
                </a:uFill>
                <a:latin typeface="Lato"/>
              </a:rPr>
              <a:t> (!fp)</a:t>
            </a:r>
            <a:endParaRPr/>
          </a:p>
          <a:p>
            <a:pPr lvl="2" marL="1296000" indent="-287640">
              <a:lnSpc>
                <a:spcPct val="100000"/>
              </a:lnSpc>
              <a:buClr>
                <a:srgbClr val="ffffff"/>
              </a:buClr>
              <a:buSzPct val="45000"/>
              <a:buFont typeface="Wingdings" charset="2"/>
              <a:buChar char=""/>
            </a:pPr>
            <a:r>
              <a:rPr lang="ro-RO" sz="1800" spc="-1" strike="noStrike">
                <a:solidFill>
                  <a:srgbClr val="000000"/>
                </a:solidFill>
                <a:uFill>
                  <a:solidFill>
                    <a:srgbClr val="ffffff"/>
                  </a:solidFill>
                </a:uFill>
                <a:latin typeface="Lato"/>
              </a:rPr>
              <a:t>    </a:t>
            </a:r>
            <a:r>
              <a:rPr lang="ro-RO" sz="1800" spc="-1" strike="noStrike">
                <a:solidFill>
                  <a:srgbClr val="ff00cc"/>
                </a:solidFill>
                <a:uFill>
                  <a:solidFill>
                    <a:srgbClr val="ffffff"/>
                  </a:solidFill>
                </a:uFill>
                <a:latin typeface="Lato"/>
              </a:rPr>
              <a:t>int</a:t>
            </a:r>
            <a:r>
              <a:rPr lang="ro-RO" sz="1800" spc="-1" strike="noStrike">
                <a:solidFill>
                  <a:srgbClr val="000000"/>
                </a:solidFill>
                <a:uFill>
                  <a:solidFill>
                    <a:srgbClr val="ffffff"/>
                  </a:solidFill>
                </a:uFill>
                <a:latin typeface="Lato"/>
              </a:rPr>
              <a:t> x = 1;</a:t>
            </a:r>
            <a:endParaRPr/>
          </a:p>
          <a:p>
            <a:pPr lvl="2" marL="1296000" indent="-287640">
              <a:lnSpc>
                <a:spcPct val="100000"/>
              </a:lnSpc>
              <a:buClr>
                <a:srgbClr val="ffffff"/>
              </a:buClr>
              <a:buSzPct val="45000"/>
              <a:buFont typeface="Wingdings" charset="2"/>
              <a:buChar char=""/>
            </a:pPr>
            <a:r>
              <a:rPr lang="ro-RO" sz="1800" spc="-1" strike="noStrike">
                <a:solidFill>
                  <a:srgbClr val="000000"/>
                </a:solidFill>
                <a:uFill>
                  <a:solidFill>
                    <a:srgbClr val="ffffff"/>
                  </a:solidFill>
                </a:uFill>
                <a:latin typeface="Lato"/>
              </a:rPr>
              <a:t>  </a:t>
            </a:r>
            <a:r>
              <a:rPr lang="ro-RO" sz="1800" spc="-1" strike="noStrike">
                <a:solidFill>
                  <a:srgbClr val="000000"/>
                </a:solidFill>
                <a:uFill>
                  <a:solidFill>
                    <a:srgbClr val="ffffff"/>
                  </a:solidFill>
                </a:uFill>
                <a:latin typeface="Lato"/>
              </a:rPr>
              <a:t>...</a:t>
            </a:r>
            <a:endParaRPr/>
          </a:p>
          <a:p>
            <a:pPr lvl="2" marL="1296000" indent="-287640">
              <a:lnSpc>
                <a:spcPct val="100000"/>
              </a:lnSpc>
              <a:buClr>
                <a:srgbClr val="ffffff"/>
              </a:buClr>
              <a:buSzPct val="45000"/>
              <a:buFont typeface="Wingdings" charset="2"/>
              <a:buChar char=""/>
            </a:pPr>
            <a:r>
              <a:rPr lang="ro-RO" sz="1800" spc="-1" strike="noStrike">
                <a:solidFill>
                  <a:srgbClr val="000000"/>
                </a:solidFill>
                <a:uFill>
                  <a:solidFill>
                    <a:srgbClr val="ffffff"/>
                  </a:solidFill>
                </a:uFill>
                <a:latin typeface="Lato"/>
              </a:rPr>
              <a:t>}</a:t>
            </a:r>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1" name="CustomShape 1"/>
          <p:cNvSpPr/>
          <p:nvPr/>
        </p:nvSpPr>
        <p:spPr>
          <a:xfrm>
            <a:off x="541440" y="323640"/>
            <a:ext cx="9682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Exemple de defecte</a:t>
            </a:r>
            <a:endParaRPr/>
          </a:p>
          <a:p>
            <a:pPr>
              <a:lnSpc>
                <a:spcPct val="100000"/>
              </a:lnSpc>
            </a:pPr>
            <a:endParaRPr/>
          </a:p>
        </p:txBody>
      </p:sp>
      <p:sp>
        <p:nvSpPr>
          <p:cNvPr id="162"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63"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lang="ro-RO" sz="2400" spc="-1" strike="noStrike">
                <a:solidFill>
                  <a:srgbClr val="000000"/>
                </a:solidFill>
                <a:uFill>
                  <a:solidFill>
                    <a:srgbClr val="ffffff"/>
                  </a:solidFill>
                </a:uFill>
                <a:latin typeface="Lato"/>
              </a:rPr>
              <a:t>Folosirea unor </a:t>
            </a:r>
            <a:r>
              <a:rPr b="1" lang="ro-RO" sz="2400" spc="-1" strike="noStrike">
                <a:solidFill>
                  <a:srgbClr val="000000"/>
                </a:solidFill>
                <a:uFill>
                  <a:solidFill>
                    <a:srgbClr val="ffffff"/>
                  </a:solidFill>
                </a:uFill>
                <a:latin typeface="Lato"/>
              </a:rPr>
              <a:t>asumpții incorecte</a:t>
            </a:r>
            <a:r>
              <a:rPr lang="ro-RO" sz="2400" spc="-1" strike="noStrike">
                <a:solidFill>
                  <a:srgbClr val="000000"/>
                </a:solidFill>
                <a:uFill>
                  <a:solidFill>
                    <a:srgbClr val="ffffff"/>
                  </a:solidFill>
                </a:uFill>
                <a:latin typeface="Lato"/>
              </a:rPr>
              <a:t> într-o etapă vor conduce la folosirea incorectă a unor simboluri/termeni/entități în etapa curentă și/sau în etaple ulterioare datorare conversiilor defectuoase de reprezentare dintr-o etapă în cealaltă:</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 </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În etapa de design sau de coding, un algoritm de sortare alfa-numerică presupune că tipul de date asociat caracterelor va fi în format ASCII (un octet) iar atunci când acestea sunt reprezentate în format UNICODE (doi octeți) acest algoritm nu va funcționa corect întotdeauna sau nu va funcționa deloc, el putând bloca aplicația;</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 </a:t>
            </a:r>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4"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Defectele software există. Ce facem cu ele?</a:t>
            </a:r>
            <a:endParaRPr/>
          </a:p>
          <a:p>
            <a:pPr>
              <a:lnSpc>
                <a:spcPct val="100000"/>
              </a:lnSpc>
            </a:pPr>
            <a:endParaRPr/>
          </a:p>
        </p:txBody>
      </p:sp>
      <p:sp>
        <p:nvSpPr>
          <p:cNvPr id="165"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66"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lang="ro-RO" sz="2400" spc="-1" strike="noStrike">
                <a:solidFill>
                  <a:srgbClr val="000000"/>
                </a:solidFill>
                <a:uFill>
                  <a:solidFill>
                    <a:srgbClr val="ffffff"/>
                  </a:solidFill>
                </a:uFill>
                <a:latin typeface="Lato"/>
              </a:rPr>
              <a:t>Pentru ca un program să fie declarat produs el trebuie să îndeplinească mai multe condiții esențiale intre care amintim:</a:t>
            </a:r>
            <a:endParaRPr/>
          </a:p>
          <a:p>
            <a:pPr lvl="1" marL="864000" indent="-323640" algn="just">
              <a:lnSpc>
                <a:spcPct val="100000"/>
              </a:lnSpc>
              <a:buClr>
                <a:srgbClr val="ffffff"/>
              </a:buClr>
              <a:buFont typeface="StarSymbol"/>
              <a:buAutoNum type="arabicParenR"/>
            </a:pPr>
            <a:r>
              <a:rPr b="1" lang="ro-RO" sz="1800" spc="-1" strike="noStrike">
                <a:solidFill>
                  <a:srgbClr val="000000"/>
                </a:solidFill>
                <a:uFill>
                  <a:solidFill>
                    <a:srgbClr val="ffffff"/>
                  </a:solidFill>
                </a:uFill>
                <a:latin typeface="Lato"/>
              </a:rPr>
              <a:t>Să îndeplinească funcțiile și cerințele</a:t>
            </a:r>
            <a:r>
              <a:rPr lang="ro-RO" sz="1800" spc="-1" strike="noStrike">
                <a:solidFill>
                  <a:srgbClr val="000000"/>
                </a:solidFill>
                <a:uFill>
                  <a:solidFill>
                    <a:srgbClr val="ffffff"/>
                  </a:solidFill>
                </a:uFill>
                <a:latin typeface="Lato"/>
              </a:rPr>
              <a:t> pentru care a fost proiectat realizat – criteriu fidelității (=produsul respectă fidel cerințele producătorului) și al validității (=produsul îndeplinește cererile utilizatorilor săi);</a:t>
            </a:r>
            <a:endParaRPr/>
          </a:p>
          <a:p>
            <a:pPr lvl="1" marL="864000" indent="-323640" algn="just">
              <a:lnSpc>
                <a:spcPct val="100000"/>
              </a:lnSpc>
              <a:buClr>
                <a:srgbClr val="ffffff"/>
              </a:buClr>
              <a:buFont typeface="StarSymbol"/>
              <a:buAutoNum type="arabicParenR"/>
            </a:pPr>
            <a:r>
              <a:rPr b="1" lang="ro-RO" sz="1800" spc="-1" strike="noStrike">
                <a:solidFill>
                  <a:srgbClr val="000000"/>
                </a:solidFill>
                <a:uFill>
                  <a:solidFill>
                    <a:srgbClr val="ffffff"/>
                  </a:solidFill>
                </a:uFill>
                <a:latin typeface="Lato"/>
              </a:rPr>
              <a:t>Să îndeplinească constrângerile de timp și de calcul impuse</a:t>
            </a:r>
            <a:r>
              <a:rPr lang="ro-RO" sz="1800" spc="-1" strike="noStrike">
                <a:solidFill>
                  <a:srgbClr val="000000"/>
                </a:solidFill>
                <a:uFill>
                  <a:solidFill>
                    <a:srgbClr val="ffffff"/>
                  </a:solidFill>
                </a:uFill>
                <a:latin typeface="Lato"/>
              </a:rPr>
              <a:t> în etapa de proiectare (criteriul eficacității derivat din cele doua criterii mentionate mai sus);</a:t>
            </a:r>
            <a:endParaRPr/>
          </a:p>
          <a:p>
            <a:pPr lvl="1" marL="864000" indent="-323640" algn="just">
              <a:lnSpc>
                <a:spcPct val="100000"/>
              </a:lnSpc>
              <a:buClr>
                <a:srgbClr val="ffffff"/>
              </a:buClr>
              <a:buFont typeface="StarSymbol"/>
              <a:buAutoNum type="arabicParenR"/>
            </a:pPr>
            <a:r>
              <a:rPr b="1" lang="ro-RO" sz="1800" spc="-1" strike="noStrike">
                <a:solidFill>
                  <a:srgbClr val="000000"/>
                </a:solidFill>
                <a:uFill>
                  <a:solidFill>
                    <a:srgbClr val="ffffff"/>
                  </a:solidFill>
                </a:uFill>
                <a:latin typeface="Lato"/>
              </a:rPr>
              <a:t>Să ofere o ergonomie superioară în utilizare</a:t>
            </a:r>
            <a:r>
              <a:rPr lang="ro-RO" sz="1800" spc="-1" strike="noStrike">
                <a:solidFill>
                  <a:srgbClr val="000000"/>
                </a:solidFill>
                <a:uFill>
                  <a:solidFill>
                    <a:srgbClr val="ffffff"/>
                  </a:solidFill>
                </a:uFill>
                <a:latin typeface="Lato"/>
              </a:rPr>
              <a:t> (criteriul UXD – sau criteriul plăcerii în utilizare - e un criteriu subiectiv însă el cântărește foarte mult în ochii clienților);</a:t>
            </a:r>
            <a:endParaRPr/>
          </a:p>
          <a:p>
            <a:pPr lvl="1" marL="864000" indent="-323640" algn="just">
              <a:lnSpc>
                <a:spcPct val="100000"/>
              </a:lnSpc>
              <a:buClr>
                <a:srgbClr val="ffffff"/>
              </a:buClr>
              <a:buFont typeface="StarSymbol"/>
              <a:buAutoNum type="arabicParenR"/>
            </a:pPr>
            <a:r>
              <a:rPr b="1" lang="ro-RO" sz="1800" spc="-1" strike="noStrike">
                <a:solidFill>
                  <a:srgbClr val="000000"/>
                </a:solidFill>
                <a:uFill>
                  <a:solidFill>
                    <a:srgbClr val="ffffff"/>
                  </a:solidFill>
                </a:uFill>
                <a:latin typeface="Lato"/>
              </a:rPr>
              <a:t>Să nu îndeplinească nicio altă funcție în afară de cele pentru care a fost proiectat și realizat</a:t>
            </a:r>
            <a:r>
              <a:rPr lang="ro-RO" sz="1800" spc="-1" strike="noStrike">
                <a:solidFill>
                  <a:srgbClr val="000000"/>
                </a:solidFill>
                <a:uFill>
                  <a:solidFill>
                    <a:srgbClr val="ffffff"/>
                  </a:solidFill>
                </a:uFill>
                <a:latin typeface="Lato"/>
              </a:rPr>
              <a:t> – adică sa nu conțină/fie virus, malware și să nu prezinte (d)efectele sus menționate.</a:t>
            </a:r>
            <a:endParaRPr/>
          </a:p>
          <a:p>
            <a:pPr lvl="1" marL="864000" indent="-323640" algn="just">
              <a:lnSpc>
                <a:spcPct val="100000"/>
              </a:lnSpc>
              <a:buClr>
                <a:srgbClr val="ffffff"/>
              </a:buClr>
              <a:buFont typeface="StarSymbol"/>
              <a:buAutoNum type="arabicParenR"/>
            </a:pPr>
            <a:r>
              <a:rPr lang="ro-RO" sz="1000" spc="-1" strike="noStrike">
                <a:solidFill>
                  <a:srgbClr val="000000"/>
                </a:solidFill>
                <a:uFill>
                  <a:solidFill>
                    <a:srgbClr val="ffffff"/>
                  </a:solidFill>
                </a:uFill>
                <a:latin typeface="Lato"/>
              </a:rPr>
              <a:t>.....</a:t>
            </a:r>
            <a:endParaRPr/>
          </a:p>
          <a:p>
            <a:pPr algn="just">
              <a:lnSpc>
                <a:spcPct val="100000"/>
              </a:lnSpc>
            </a:pPr>
            <a:r>
              <a:rPr lang="ro-RO" sz="2000" spc="-1" strike="noStrike">
                <a:solidFill>
                  <a:srgbClr val="000000"/>
                </a:solidFill>
                <a:uFill>
                  <a:solidFill>
                    <a:srgbClr val="ffffff"/>
                  </a:solidFill>
                </a:uFill>
                <a:latin typeface="Lato"/>
              </a:rPr>
              <a:t>Un program care, în timpul sau la finalul procesului de dezvoltare, nu îndeplinește criteriul (4) e considerat ca fiind defect (sau buggy). Toate defectele identificate pe parcursul dezvoltării aplicației vor fi catalogate și clasificate folosind:  bug reports, defect reports, fault reports, problem reports, trouble reports, change requests, etc.</a:t>
            </a:r>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7"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Bugurile există. Cum le combatem?</a:t>
            </a:r>
            <a:endParaRPr/>
          </a:p>
          <a:p>
            <a:pPr>
              <a:lnSpc>
                <a:spcPct val="100000"/>
              </a:lnSpc>
            </a:pPr>
            <a:endParaRPr/>
          </a:p>
        </p:txBody>
      </p:sp>
      <p:sp>
        <p:nvSpPr>
          <p:cNvPr id="168"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69"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lang="ro-RO" sz="2400" spc="-1" strike="noStrike">
                <a:solidFill>
                  <a:srgbClr val="000000"/>
                </a:solidFill>
                <a:uFill>
                  <a:solidFill>
                    <a:srgbClr val="ffffff"/>
                  </a:solidFill>
                </a:uFill>
                <a:latin typeface="Lato"/>
              </a:rPr>
              <a:t>Majoritatea erorilor logice pot fi evitatea folosind un stil de programare (</a:t>
            </a:r>
            <a:r>
              <a:rPr b="1" lang="ro-RO" sz="2400" spc="-1" strike="noStrike">
                <a:solidFill>
                  <a:srgbClr val="000000"/>
                </a:solidFill>
                <a:uFill>
                  <a:solidFill>
                    <a:srgbClr val="ffffff"/>
                  </a:solidFill>
                </a:uFill>
                <a:latin typeface="Lato"/>
              </a:rPr>
              <a:t>programming style</a:t>
            </a:r>
            <a:r>
              <a:rPr lang="ro-RO" sz="2400" spc="-1" strike="noStrike">
                <a:solidFill>
                  <a:srgbClr val="000000"/>
                </a:solidFill>
                <a:uFill>
                  <a:solidFill>
                    <a:srgbClr val="ffffff"/>
                  </a:solidFill>
                </a:uFill>
                <a:latin typeface="Lato"/>
              </a:rPr>
              <a:t>) sau o serie de tehnici de programare (</a:t>
            </a:r>
            <a:r>
              <a:rPr b="1" lang="ro-RO" sz="2400" spc="-1" strike="noStrike">
                <a:solidFill>
                  <a:srgbClr val="000000"/>
                </a:solidFill>
                <a:uFill>
                  <a:solidFill>
                    <a:srgbClr val="ffffff"/>
                  </a:solidFill>
                </a:uFill>
                <a:latin typeface="Lato"/>
              </a:rPr>
              <a:t>programming techniques</a:t>
            </a:r>
            <a:r>
              <a:rPr lang="ro-RO" sz="2400" spc="-1" strike="noStrike">
                <a:solidFill>
                  <a:srgbClr val="000000"/>
                </a:solidFill>
                <a:uFill>
                  <a:solidFill>
                    <a:srgbClr val="ffffff"/>
                  </a:solidFill>
                </a:uFill>
                <a:latin typeface="Lato"/>
              </a:rPr>
              <a:t>) cum ar fi:</a:t>
            </a:r>
            <a:endParaRPr/>
          </a:p>
          <a:p>
            <a:pPr algn="just">
              <a:lnSpc>
                <a:spcPct val="100000"/>
              </a:lnSpc>
            </a:pPr>
            <a:endParaRPr/>
          </a:p>
          <a:p>
            <a:pPr algn="just">
              <a:lnSpc>
                <a:spcPct val="100000"/>
              </a:lnSpc>
            </a:pPr>
            <a:endParaRPr/>
          </a:p>
          <a:p>
            <a:pPr algn="just">
              <a:lnSpc>
                <a:spcPct val="100000"/>
              </a:lnSpc>
            </a:pPr>
            <a:r>
              <a:rPr lang="ro-RO" sz="2400" spc="-1" strike="noStrike">
                <a:solidFill>
                  <a:srgbClr val="000000"/>
                </a:solidFill>
                <a:uFill>
                  <a:solidFill>
                    <a:srgbClr val="ffffff"/>
                  </a:solidFill>
                </a:uFill>
                <a:latin typeface="Lato"/>
              </a:rPr>
              <a:t>Programarea defensivă (</a:t>
            </a:r>
            <a:r>
              <a:rPr b="1" lang="ro-RO" sz="2400" spc="-1" strike="noStrike">
                <a:solidFill>
                  <a:srgbClr val="000000"/>
                </a:solidFill>
                <a:uFill>
                  <a:solidFill>
                    <a:srgbClr val="ffffff"/>
                  </a:solidFill>
                </a:uFill>
                <a:latin typeface="Lato"/>
              </a:rPr>
              <a:t>defensive programming</a:t>
            </a:r>
            <a:r>
              <a:rPr lang="ro-RO" sz="2400" spc="-1" strike="noStrike">
                <a:solidFill>
                  <a:srgbClr val="000000"/>
                </a:solidFill>
                <a:uFill>
                  <a:solidFill>
                    <a:srgbClr val="ffffff"/>
                  </a:solidFill>
                </a:uFill>
                <a:latin typeface="Lato"/>
              </a:rPr>
              <a:t>) sau programarea sigură (</a:t>
            </a:r>
            <a:r>
              <a:rPr b="1" lang="ro-RO" sz="2400" spc="-1" strike="noStrike">
                <a:solidFill>
                  <a:srgbClr val="000000"/>
                </a:solidFill>
                <a:uFill>
                  <a:solidFill>
                    <a:srgbClr val="ffffff"/>
                  </a:solidFill>
                </a:uFill>
                <a:latin typeface="Lato"/>
              </a:rPr>
              <a:t>secure programming</a:t>
            </a:r>
            <a:r>
              <a:rPr lang="ro-RO" sz="2400" spc="-1" strike="noStrike">
                <a:solidFill>
                  <a:srgbClr val="000000"/>
                </a:solidFill>
                <a:uFill>
                  <a:solidFill>
                    <a:srgbClr val="ffffff"/>
                  </a:solidFill>
                </a:uFill>
                <a:latin typeface="Lato"/>
              </a:rPr>
              <a:t>) = reprezintă proiectarea defensivă a unei rutine/funcții astfel încânt aceasta să continue să funcționeze chiar și în situațiile neprevăzute – inclusiv situațiile în care acea secțiune de cod este folosită necorespunzător (codul devine fool-proof).</a:t>
            </a:r>
            <a:endParaRPr/>
          </a:p>
          <a:p>
            <a:pPr>
              <a:lnSpc>
                <a:spcPct val="100000"/>
              </a:lnSpc>
            </a:pPr>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0"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Bugurile există. Cum le combatem?</a:t>
            </a:r>
            <a:endParaRPr/>
          </a:p>
          <a:p>
            <a:pPr>
              <a:lnSpc>
                <a:spcPct val="100000"/>
              </a:lnSpc>
            </a:pPr>
            <a:endParaRPr/>
          </a:p>
        </p:txBody>
      </p:sp>
      <p:sp>
        <p:nvSpPr>
          <p:cNvPr id="171"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72"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b="1" lang="ro-RO" sz="2400" spc="-1" strike="noStrike">
                <a:solidFill>
                  <a:srgbClr val="000000"/>
                </a:solidFill>
                <a:uFill>
                  <a:solidFill>
                    <a:srgbClr val="ffffff"/>
                  </a:solidFill>
                </a:uFill>
                <a:latin typeface="Lato"/>
              </a:rPr>
              <a:t>Programarea defensivă</a:t>
            </a:r>
            <a:r>
              <a:rPr lang="ro-RO" sz="2400" spc="-1" strike="noStrike">
                <a:solidFill>
                  <a:srgbClr val="000000"/>
                </a:solidFill>
                <a:uFill>
                  <a:solidFill>
                    <a:srgbClr val="ffffff"/>
                  </a:solidFill>
                </a:uFill>
                <a:latin typeface="Lato"/>
              </a:rPr>
              <a:t> - Asumpții de bază:</a:t>
            </a:r>
            <a:endParaRPr/>
          </a:p>
          <a:p>
            <a:pPr algn="just">
              <a:lnSpc>
                <a:spcPct val="100000"/>
              </a:lnSpc>
            </a:pPr>
            <a:endParaRPr/>
          </a:p>
          <a:p>
            <a:pPr marL="432000" indent="-323640" algn="just">
              <a:lnSpc>
                <a:spcPct val="100000"/>
              </a:lnSpc>
              <a:buClr>
                <a:srgbClr val="ffffff"/>
              </a:buClr>
              <a:buSzPct val="45000"/>
              <a:buFont typeface="Wingdings" charset="2"/>
              <a:buChar char=""/>
            </a:pPr>
            <a:r>
              <a:rPr b="1" lang="ro-RO" sz="2400" spc="-1" strike="noStrike">
                <a:solidFill>
                  <a:srgbClr val="000000"/>
                </a:solidFill>
                <a:uFill>
                  <a:solidFill>
                    <a:srgbClr val="ffffff"/>
                  </a:solidFill>
                </a:uFill>
                <a:latin typeface="Lato"/>
              </a:rPr>
              <a:t>Să nu ai încredere în date</a:t>
            </a:r>
            <a:r>
              <a:rPr lang="ro-RO" sz="2400" spc="-1" strike="noStrike">
                <a:solidFill>
                  <a:srgbClr val="000000"/>
                </a:solidFill>
                <a:uFill>
                  <a:solidFill>
                    <a:srgbClr val="ffffff"/>
                  </a:solidFill>
                </a:uFill>
                <a:latin typeface="Lato"/>
              </a:rPr>
              <a:t>(le de la intrare, de la ieșire și nici în rezultatele intermediare): programatorul va verifica datele și nu va presupune niciodată că ele vor veni bine-formate, vor fi în intervalul sau în domeniul de valori permise, etc.</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 </a:t>
            </a:r>
            <a:endParaRPr/>
          </a:p>
          <a:p>
            <a:pPr marL="432000" indent="-323640" algn="just">
              <a:lnSpc>
                <a:spcPct val="100000"/>
              </a:lnSpc>
              <a:buClr>
                <a:srgbClr val="ffffff"/>
              </a:buClr>
              <a:buSzPct val="45000"/>
              <a:buFont typeface="Wingdings" charset="2"/>
              <a:buChar char=""/>
            </a:pPr>
            <a:r>
              <a:rPr b="1" lang="ro-RO" sz="2400" spc="-1" strike="noStrike">
                <a:solidFill>
                  <a:srgbClr val="000000"/>
                </a:solidFill>
                <a:uFill>
                  <a:solidFill>
                    <a:srgbClr val="ffffff"/>
                  </a:solidFill>
                </a:uFill>
                <a:latin typeface="Lato"/>
              </a:rPr>
              <a:t>Să nu ai încredere în cod</a:t>
            </a:r>
            <a:r>
              <a:rPr lang="ro-RO" sz="2400" spc="-1" strike="noStrike">
                <a:solidFill>
                  <a:srgbClr val="000000"/>
                </a:solidFill>
                <a:uFill>
                  <a:solidFill>
                    <a:srgbClr val="ffffff"/>
                  </a:solidFill>
                </a:uFill>
                <a:latin typeface="Lato"/>
              </a:rPr>
              <a:t>(ul altuia): programatorul va folosi codul third party într-o manieră în care să-i permită: error recovery și tratarea excepțiilor. El va combina frecvent această asumpție cu prima asumpție verificând mereu rezultatele intermediare (comparând rezultatele obținute cu valorile sau cu domeniile de valori așteptate).</a:t>
            </a:r>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3"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Defensive programming - continuare</a:t>
            </a:r>
            <a:endParaRPr/>
          </a:p>
          <a:p>
            <a:pPr>
              <a:lnSpc>
                <a:spcPct val="100000"/>
              </a:lnSpc>
            </a:pPr>
            <a:endParaRPr/>
          </a:p>
        </p:txBody>
      </p:sp>
      <p:sp>
        <p:nvSpPr>
          <p:cNvPr id="174"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75"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b="1" lang="ro-RO" sz="2400" spc="-1" strike="noStrike">
                <a:solidFill>
                  <a:srgbClr val="000000"/>
                </a:solidFill>
                <a:uFill>
                  <a:solidFill>
                    <a:srgbClr val="ffffff"/>
                  </a:solidFill>
                </a:uFill>
                <a:latin typeface="Lato"/>
              </a:rPr>
              <a:t>Aspectele pro</a:t>
            </a:r>
            <a:r>
              <a:rPr lang="ro-RO" sz="2400" spc="-1" strike="noStrike">
                <a:solidFill>
                  <a:srgbClr val="000000"/>
                </a:solidFill>
                <a:uFill>
                  <a:solidFill>
                    <a:srgbClr val="ffffff"/>
                  </a:solidFill>
                </a:uFill>
                <a:latin typeface="Lato"/>
              </a:rPr>
              <a:t> ale programării defensive:</a:t>
            </a:r>
            <a:endParaRPr/>
          </a:p>
          <a:p>
            <a:pPr lvl="1" marL="864000" indent="-323640">
              <a:lnSpc>
                <a:spcPct val="100000"/>
              </a:lnSpc>
              <a:buClr>
                <a:srgbClr val="ffffff"/>
              </a:buClr>
              <a:buSzPct val="75000"/>
              <a:buFont typeface="Wingdings" charset="2"/>
              <a:buChar char=""/>
            </a:pPr>
            <a:r>
              <a:rPr b="1" lang="ro-RO" sz="2200" spc="-1" strike="noStrike">
                <a:solidFill>
                  <a:srgbClr val="000000"/>
                </a:solidFill>
                <a:uFill>
                  <a:solidFill>
                    <a:srgbClr val="ffffff"/>
                  </a:solidFill>
                </a:uFill>
                <a:latin typeface="Lato"/>
              </a:rPr>
              <a:t>Crește calitatea</a:t>
            </a:r>
            <a:r>
              <a:rPr lang="ro-RO" sz="2200" spc="-1" strike="noStrike">
                <a:solidFill>
                  <a:srgbClr val="000000"/>
                </a:solidFill>
                <a:uFill>
                  <a:solidFill>
                    <a:srgbClr val="ffffff"/>
                  </a:solidFill>
                </a:uFill>
                <a:latin typeface="Lato"/>
              </a:rPr>
              <a:t> aplicației deoarece aceasta e proiectată special pentru a reduce problemele și bug-urile;</a:t>
            </a:r>
            <a:endParaRPr/>
          </a:p>
          <a:p>
            <a:pPr lvl="1" marL="864000" indent="-323640">
              <a:lnSpc>
                <a:spcPct val="100000"/>
              </a:lnSpc>
              <a:buClr>
                <a:srgbClr val="ffffff"/>
              </a:buClr>
              <a:buSzPct val="75000"/>
              <a:buFont typeface="Wingdings" charset="2"/>
              <a:buChar char=""/>
            </a:pPr>
            <a:r>
              <a:rPr b="1" lang="ro-RO" sz="2200" spc="-1" strike="noStrike">
                <a:solidFill>
                  <a:srgbClr val="000000"/>
                </a:solidFill>
                <a:uFill>
                  <a:solidFill>
                    <a:srgbClr val="ffffff"/>
                  </a:solidFill>
                </a:uFill>
                <a:latin typeface="Lato"/>
              </a:rPr>
              <a:t>Crește lizibilitatea</a:t>
            </a:r>
            <a:r>
              <a:rPr lang="ro-RO" sz="2200" spc="-1" strike="noStrike">
                <a:solidFill>
                  <a:srgbClr val="000000"/>
                </a:solidFill>
                <a:uFill>
                  <a:solidFill>
                    <a:srgbClr val="ffffff"/>
                  </a:solidFill>
                </a:uFill>
                <a:latin typeface="Lato"/>
              </a:rPr>
              <a:t> codului;</a:t>
            </a:r>
            <a:endParaRPr/>
          </a:p>
          <a:p>
            <a:pPr lvl="1" marL="864000" indent="-323640">
              <a:lnSpc>
                <a:spcPct val="100000"/>
              </a:lnSpc>
              <a:buClr>
                <a:srgbClr val="ffffff"/>
              </a:buClr>
              <a:buSzPct val="75000"/>
              <a:buFont typeface="Wingdings" charset="2"/>
              <a:buChar char=""/>
            </a:pPr>
            <a:r>
              <a:rPr b="1" lang="ro-RO" sz="2200" spc="-1" strike="noStrike">
                <a:solidFill>
                  <a:srgbClr val="000000"/>
                </a:solidFill>
                <a:uFill>
                  <a:solidFill>
                    <a:srgbClr val="ffffff"/>
                  </a:solidFill>
                </a:uFill>
                <a:latin typeface="Lato"/>
              </a:rPr>
              <a:t>Crește stabilitatea</a:t>
            </a:r>
            <a:r>
              <a:rPr lang="ro-RO" sz="2200" spc="-1" strike="noStrike">
                <a:solidFill>
                  <a:srgbClr val="000000"/>
                </a:solidFill>
                <a:uFill>
                  <a:solidFill>
                    <a:srgbClr val="ffffff"/>
                  </a:solidFill>
                </a:uFill>
                <a:latin typeface="Lato"/>
              </a:rPr>
              <a:t> codului în situații de excepție;</a:t>
            </a:r>
            <a:endParaRPr/>
          </a:p>
          <a:p>
            <a:pPr>
              <a:lnSpc>
                <a:spcPct val="100000"/>
              </a:lnSpc>
            </a:pPr>
            <a:r>
              <a:rPr b="1" lang="ro-RO" sz="2400" spc="-1" strike="noStrike">
                <a:solidFill>
                  <a:srgbClr val="000000"/>
                </a:solidFill>
                <a:uFill>
                  <a:solidFill>
                    <a:srgbClr val="ffffff"/>
                  </a:solidFill>
                </a:uFill>
                <a:latin typeface="Lato"/>
              </a:rPr>
              <a:t>Aspecte contra</a:t>
            </a:r>
            <a:r>
              <a:rPr lang="ro-RO" sz="2400" spc="-1" strike="noStrike">
                <a:solidFill>
                  <a:srgbClr val="000000"/>
                </a:solidFill>
                <a:uFill>
                  <a:solidFill>
                    <a:srgbClr val="ffffff"/>
                  </a:solidFill>
                </a:uFill>
                <a:latin typeface="Lato"/>
              </a:rPr>
              <a:t> ale programării defensive:</a:t>
            </a:r>
            <a:endParaRPr/>
          </a:p>
          <a:p>
            <a:pPr lvl="1" marL="864000" indent="-323640" algn="just">
              <a:lnSpc>
                <a:spcPct val="100000"/>
              </a:lnSpc>
              <a:buClr>
                <a:srgbClr val="ffffff"/>
              </a:buClr>
              <a:buSzPct val="75000"/>
              <a:buFont typeface="Wingdings" charset="2"/>
              <a:buChar char=""/>
            </a:pPr>
            <a:r>
              <a:rPr b="1" lang="ro-RO" sz="2200" spc="-1" strike="noStrike">
                <a:solidFill>
                  <a:srgbClr val="000000"/>
                </a:solidFill>
                <a:uFill>
                  <a:solidFill>
                    <a:srgbClr val="ffffff"/>
                  </a:solidFill>
                </a:uFill>
                <a:latin typeface="Lato"/>
              </a:rPr>
              <a:t>Crește overhead-ul codului</a:t>
            </a:r>
            <a:r>
              <a:rPr lang="ro-RO" sz="2200" spc="-1" strike="noStrike">
                <a:solidFill>
                  <a:srgbClr val="000000"/>
                </a:solidFill>
                <a:uFill>
                  <a:solidFill>
                    <a:srgbClr val="ffffff"/>
                  </a:solidFill>
                </a:uFill>
                <a:latin typeface="Lato"/>
              </a:rPr>
              <a:t> = aplicația va necesita mai multe resurse deoarece crește cantitatea de cod care trebuie executată:</a:t>
            </a:r>
            <a:endParaRPr/>
          </a:p>
          <a:p>
            <a:pPr lvl="1" marL="864000" indent="-323640" algn="just">
              <a:lnSpc>
                <a:spcPct val="100000"/>
              </a:lnSpc>
              <a:buClr>
                <a:srgbClr val="ffffff"/>
              </a:buClr>
              <a:buSzPct val="75000"/>
              <a:buFont typeface="Wingdings" charset="2"/>
              <a:buChar char=""/>
            </a:pPr>
            <a:r>
              <a:rPr b="1" lang="ro-RO" sz="2200" spc="-1" strike="noStrike">
                <a:solidFill>
                  <a:srgbClr val="000000"/>
                </a:solidFill>
                <a:uFill>
                  <a:solidFill>
                    <a:srgbClr val="ffffff"/>
                  </a:solidFill>
                </a:uFill>
                <a:latin typeface="Lato"/>
              </a:rPr>
              <a:t>Cod total</a:t>
            </a:r>
            <a:r>
              <a:rPr lang="ro-RO" sz="2200" spc="-1" strike="noStrike">
                <a:solidFill>
                  <a:srgbClr val="000000"/>
                </a:solidFill>
                <a:uFill>
                  <a:solidFill>
                    <a:srgbClr val="ffffff"/>
                  </a:solidFill>
                </a:uFill>
                <a:latin typeface="Lato"/>
              </a:rPr>
              <a:t> = </a:t>
            </a:r>
            <a:r>
              <a:rPr b="1" lang="ro-RO" sz="2200" spc="-1" strike="noStrike">
                <a:solidFill>
                  <a:srgbClr val="000000"/>
                </a:solidFill>
                <a:uFill>
                  <a:solidFill>
                    <a:srgbClr val="ffffff"/>
                  </a:solidFill>
                </a:uFill>
                <a:latin typeface="Lato"/>
              </a:rPr>
              <a:t>cod care verifică</a:t>
            </a:r>
            <a:r>
              <a:rPr lang="ro-RO" sz="2200" spc="-1" strike="noStrike">
                <a:solidFill>
                  <a:srgbClr val="000000"/>
                </a:solidFill>
                <a:uFill>
                  <a:solidFill>
                    <a:srgbClr val="ffffff"/>
                  </a:solidFill>
                </a:uFill>
                <a:latin typeface="Lato"/>
              </a:rPr>
              <a:t>(pt. situațiile neprevăzute) + </a:t>
            </a:r>
            <a:r>
              <a:rPr b="1" lang="ro-RO" sz="2200" spc="-1" strike="noStrike">
                <a:solidFill>
                  <a:srgbClr val="000000"/>
                </a:solidFill>
                <a:uFill>
                  <a:solidFill>
                    <a:srgbClr val="ffffff"/>
                  </a:solidFill>
                </a:uFill>
                <a:latin typeface="Lato"/>
              </a:rPr>
              <a:t>cod util</a:t>
            </a:r>
            <a:r>
              <a:rPr lang="ro-RO" sz="2200" spc="-1" strike="noStrike">
                <a:solidFill>
                  <a:srgbClr val="000000"/>
                </a:solidFill>
                <a:uFill>
                  <a:solidFill>
                    <a:srgbClr val="ffffff"/>
                  </a:solidFill>
                </a:uFill>
                <a:latin typeface="Lato"/>
              </a:rPr>
              <a:t>;</a:t>
            </a:r>
            <a:endParaRPr/>
          </a:p>
          <a:p>
            <a:pPr lvl="1" marL="864000" indent="-323640">
              <a:lnSpc>
                <a:spcPct val="100000"/>
              </a:lnSpc>
              <a:buClr>
                <a:srgbClr val="ffffff"/>
              </a:buClr>
              <a:buSzPct val="75000"/>
              <a:buFont typeface="Wingdings" charset="2"/>
              <a:buChar char=""/>
            </a:pPr>
            <a:r>
              <a:rPr b="1" lang="ro-RO" sz="2200" spc="-1" strike="noStrike">
                <a:solidFill>
                  <a:srgbClr val="000000"/>
                </a:solidFill>
                <a:uFill>
                  <a:solidFill>
                    <a:srgbClr val="ffffff"/>
                  </a:solidFill>
                </a:uFill>
                <a:latin typeface="Lato"/>
              </a:rPr>
              <a:t>Crește costul codului</a:t>
            </a:r>
            <a:r>
              <a:rPr lang="ro-RO" sz="2200" spc="-1" strike="noStrike">
                <a:solidFill>
                  <a:srgbClr val="000000"/>
                </a:solidFill>
                <a:uFill>
                  <a:solidFill>
                    <a:srgbClr val="ffffff"/>
                  </a:solidFill>
                </a:uFill>
                <a:latin typeface="Lato"/>
              </a:rPr>
              <a:t> = deoarece crește cantitatea de cod care trebuie implementată și întreținută;</a:t>
            </a:r>
            <a:endParaRPr/>
          </a:p>
          <a:p>
            <a:pPr lvl="1" marL="864000" indent="-323640">
              <a:lnSpc>
                <a:spcPct val="100000"/>
              </a:lnSpc>
              <a:buClr>
                <a:srgbClr val="ffffff"/>
              </a:buClr>
              <a:buSzPct val="75000"/>
              <a:buFont typeface="Wingdings" charset="2"/>
              <a:buChar char=""/>
            </a:pPr>
            <a:r>
              <a:rPr b="1" lang="ro-RO" sz="2200" spc="-1" strike="noStrike">
                <a:solidFill>
                  <a:srgbClr val="000000"/>
                </a:solidFill>
                <a:uFill>
                  <a:solidFill>
                    <a:srgbClr val="ffffff"/>
                  </a:solidFill>
                </a:uFill>
                <a:latin typeface="Lato"/>
              </a:rPr>
              <a:t>Există riscul de a face „prea mult bine”</a:t>
            </a:r>
            <a:r>
              <a:rPr lang="ro-RO" sz="2200" spc="-1" strike="noStrike">
                <a:solidFill>
                  <a:srgbClr val="000000"/>
                </a:solidFill>
                <a:uFill>
                  <a:solidFill>
                    <a:srgbClr val="ffffff"/>
                  </a:solidFill>
                </a:uFill>
                <a:latin typeface="Lato"/>
              </a:rPr>
              <a:t> în sensul că sunt evitate situațiile în care codul ar trebui să eșueze cu adevărat;</a:t>
            </a:r>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6"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Bugurile există. Cum le combatem?</a:t>
            </a:r>
            <a:endParaRPr/>
          </a:p>
          <a:p>
            <a:pPr>
              <a:lnSpc>
                <a:spcPct val="100000"/>
              </a:lnSpc>
            </a:pPr>
            <a:endParaRPr/>
          </a:p>
        </p:txBody>
      </p:sp>
      <p:sp>
        <p:nvSpPr>
          <p:cNvPr id="177"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78"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lang="ro-RO" sz="2400" spc="-1" strike="noStrike">
                <a:solidFill>
                  <a:srgbClr val="000000"/>
                </a:solidFill>
                <a:uFill>
                  <a:solidFill>
                    <a:srgbClr val="ffffff"/>
                  </a:solidFill>
                </a:uFill>
                <a:latin typeface="Lato"/>
              </a:rPr>
              <a:t>Metodologiile de dezvoltate (</a:t>
            </a:r>
            <a:r>
              <a:rPr b="1" lang="ro-RO" sz="2400" spc="-1" strike="noStrike">
                <a:solidFill>
                  <a:srgbClr val="000000"/>
                </a:solidFill>
                <a:uFill>
                  <a:solidFill>
                    <a:srgbClr val="ffffff"/>
                  </a:solidFill>
                </a:uFill>
                <a:latin typeface="Lato"/>
              </a:rPr>
              <a:t>development methodologies</a:t>
            </a:r>
            <a:r>
              <a:rPr lang="ro-RO" sz="2400" spc="-1" strike="noStrike">
                <a:solidFill>
                  <a:srgbClr val="000000"/>
                </a:solidFill>
                <a:uFill>
                  <a:solidFill>
                    <a:srgbClr val="ffffff"/>
                  </a:solidFill>
                </a:uFill>
                <a:latin typeface="Lato"/>
              </a:rPr>
              <a:t>). În acest caz, în etapele de specificare și design al aplicației se pot folosi </a:t>
            </a:r>
            <a:r>
              <a:rPr b="1" lang="ro-RO" sz="2400" spc="-1" strike="noStrike">
                <a:solidFill>
                  <a:srgbClr val="000000"/>
                </a:solidFill>
                <a:uFill>
                  <a:solidFill>
                    <a:srgbClr val="ffffff"/>
                  </a:solidFill>
                </a:uFill>
                <a:latin typeface="Lato"/>
              </a:rPr>
              <a:t>specificații formale complete</a:t>
            </a:r>
            <a:r>
              <a:rPr lang="ro-RO" sz="2400" spc="-1" strike="noStrike">
                <a:solidFill>
                  <a:srgbClr val="000000"/>
                </a:solidFill>
                <a:uFill>
                  <a:solidFill>
                    <a:srgbClr val="ffffff"/>
                  </a:solidFill>
                </a:uFill>
                <a:latin typeface="Lato"/>
              </a:rPr>
              <a:t> (care să conțină comportamentul exact al funcționalităților). În realitate această condiție este aproape imposibil de îndeplinit pentru aplicațiile software complexe datorită:</a:t>
            </a:r>
            <a:endParaRPr/>
          </a:p>
          <a:p>
            <a:pPr algn="just">
              <a:lnSpc>
                <a:spcPct val="100000"/>
              </a:lnSpc>
            </a:pPr>
            <a:endParaRPr/>
          </a:p>
          <a:p>
            <a:pPr algn="just">
              <a:lnSpc>
                <a:spcPct val="100000"/>
              </a:lnSpc>
            </a:pPr>
            <a:endParaRPr/>
          </a:p>
          <a:p>
            <a:pPr marL="432000" indent="-323640" algn="just">
              <a:lnSpc>
                <a:spcPct val="100000"/>
              </a:lnSpc>
              <a:buClr>
                <a:srgbClr val="ffffff"/>
              </a:buClr>
              <a:buSzPct val="45000"/>
              <a:buFont typeface="Wingdings" charset="2"/>
              <a:buChar char=""/>
            </a:pPr>
            <a:r>
              <a:rPr b="1" lang="ro-RO" sz="2400" spc="-1" strike="noStrike">
                <a:solidFill>
                  <a:srgbClr val="000000"/>
                </a:solidFill>
                <a:uFill>
                  <a:solidFill>
                    <a:srgbClr val="ffffff"/>
                  </a:solidFill>
                </a:uFill>
                <a:latin typeface="Lato"/>
              </a:rPr>
              <a:t>exploziei combinatorii</a:t>
            </a:r>
            <a:endParaRPr/>
          </a:p>
          <a:p>
            <a:pPr marL="432000" indent="-323640" algn="just">
              <a:lnSpc>
                <a:spcPct val="100000"/>
              </a:lnSpc>
              <a:buClr>
                <a:srgbClr val="ffffff"/>
              </a:buClr>
              <a:buSzPct val="45000"/>
              <a:buFont typeface="Wingdings" charset="2"/>
              <a:buChar char=""/>
            </a:pPr>
            <a:r>
              <a:rPr b="1" lang="ro-RO" sz="2400" spc="-1" strike="noStrike">
                <a:solidFill>
                  <a:srgbClr val="000000"/>
                </a:solidFill>
                <a:uFill>
                  <a:solidFill>
                    <a:srgbClr val="ffffff"/>
                  </a:solidFill>
                </a:uFill>
                <a:latin typeface="Lato"/>
              </a:rPr>
              <a:t> </a:t>
            </a:r>
            <a:endParaRPr/>
          </a:p>
          <a:p>
            <a:pPr marL="432000" indent="-323640" algn="just">
              <a:lnSpc>
                <a:spcPct val="100000"/>
              </a:lnSpc>
              <a:buClr>
                <a:srgbClr val="ffffff"/>
              </a:buClr>
              <a:buSzPct val="45000"/>
              <a:buFont typeface="Wingdings" charset="2"/>
              <a:buChar char=""/>
            </a:pPr>
            <a:r>
              <a:rPr b="1" lang="ro-RO" sz="2400" spc="-1" strike="noStrike">
                <a:solidFill>
                  <a:srgbClr val="000000"/>
                </a:solidFill>
                <a:uFill>
                  <a:solidFill>
                    <a:srgbClr val="ffffff"/>
                  </a:solidFill>
                </a:uFill>
                <a:latin typeface="Lato"/>
              </a:rPr>
              <a:t> </a:t>
            </a:r>
            <a:endParaRPr/>
          </a:p>
          <a:p>
            <a:pPr marL="432000" indent="-323640" algn="just">
              <a:lnSpc>
                <a:spcPct val="100000"/>
              </a:lnSpc>
              <a:buClr>
                <a:srgbClr val="ffffff"/>
              </a:buClr>
              <a:buSzPct val="45000"/>
              <a:buFont typeface="Wingdings" charset="2"/>
              <a:buChar char=""/>
            </a:pPr>
            <a:r>
              <a:rPr b="1" lang="ro-RO" sz="2400" spc="-1" strike="noStrike">
                <a:solidFill>
                  <a:srgbClr val="000000"/>
                </a:solidFill>
                <a:uFill>
                  <a:solidFill>
                    <a:srgbClr val="ffffff"/>
                  </a:solidFill>
                </a:uFill>
                <a:latin typeface="Lato"/>
              </a:rPr>
              <a:t>algoritmilor nedeterministici</a:t>
            </a:r>
            <a:endParaRPr/>
          </a:p>
        </p:txBody>
      </p:sp>
      <p:pic>
        <p:nvPicPr>
          <p:cNvPr id="179" name="" descr=""/>
          <p:cNvPicPr/>
          <p:nvPr/>
        </p:nvPicPr>
        <p:blipFill>
          <a:blip r:embed="rId1"/>
          <a:stretch/>
        </p:blipFill>
        <p:spPr>
          <a:xfrm>
            <a:off x="6099120" y="2880000"/>
            <a:ext cx="5384520" cy="3455640"/>
          </a:xfrm>
          <a:prstGeom prst="rect">
            <a:avLst/>
          </a:prstGeom>
          <a:ln>
            <a:noFill/>
          </a:ln>
        </p:spPr>
      </p:pic>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0"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Bugurile și development methodologies</a:t>
            </a:r>
            <a:endParaRPr/>
          </a:p>
          <a:p>
            <a:pPr>
              <a:lnSpc>
                <a:spcPct val="100000"/>
              </a:lnSpc>
            </a:pPr>
            <a:endParaRPr/>
          </a:p>
        </p:txBody>
      </p:sp>
      <p:sp>
        <p:nvSpPr>
          <p:cNvPr id="181"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82"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lang="ro-RO" sz="2400" spc="-1" strike="noStrike">
                <a:solidFill>
                  <a:srgbClr val="000000"/>
                </a:solidFill>
                <a:uFill>
                  <a:solidFill>
                    <a:srgbClr val="ffffff"/>
                  </a:solidFill>
                </a:uFill>
                <a:latin typeface="Lato"/>
              </a:rPr>
              <a:t>În prezent sunt preferate </a:t>
            </a:r>
            <a:r>
              <a:rPr b="1" lang="ro-RO" sz="2400" spc="-1" strike="noStrike">
                <a:solidFill>
                  <a:srgbClr val="000000"/>
                </a:solidFill>
                <a:uFill>
                  <a:solidFill>
                    <a:srgbClr val="ffffff"/>
                  </a:solidFill>
                </a:uFill>
                <a:latin typeface="Lato"/>
              </a:rPr>
              <a:t>metodologiile de lucru de tip agile</a:t>
            </a:r>
            <a:r>
              <a:rPr lang="ro-RO" sz="2400" spc="-1" strike="noStrike">
                <a:solidFill>
                  <a:srgbClr val="000000"/>
                </a:solidFill>
                <a:uFill>
                  <a:solidFill>
                    <a:srgbClr val="ffffff"/>
                  </a:solidFill>
                </a:uFill>
                <a:latin typeface="Lato"/>
              </a:rPr>
              <a:t>, care au la bază automatizarea testării (</a:t>
            </a:r>
            <a:r>
              <a:rPr b="1" lang="ro-RO" sz="2400" spc="-1" strike="noStrike">
                <a:solidFill>
                  <a:srgbClr val="000000"/>
                </a:solidFill>
                <a:uFill>
                  <a:solidFill>
                    <a:srgbClr val="ffffff"/>
                  </a:solidFill>
                </a:uFill>
                <a:latin typeface="Lato"/>
              </a:rPr>
              <a:t>test-driven development</a:t>
            </a:r>
            <a:r>
              <a:rPr lang="ro-RO" sz="2400" spc="-1" strike="noStrike">
                <a:solidFill>
                  <a:srgbClr val="000000"/>
                </a:solidFill>
                <a:uFill>
                  <a:solidFill>
                    <a:srgbClr val="ffffff"/>
                  </a:solidFill>
                </a:uFill>
                <a:latin typeface="Lato"/>
              </a:rPr>
              <a:t>) și care contin etape cum ar fi:</a:t>
            </a:r>
            <a:endParaRPr/>
          </a:p>
          <a:p>
            <a:pPr algn="just">
              <a:lnSpc>
                <a:spcPct val="100000"/>
              </a:lnSpc>
            </a:pP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Automate unit-testing;</a:t>
            </a:r>
            <a:endParaRPr/>
          </a:p>
          <a:p>
            <a:pPr marL="432000" indent="-323640" algn="just">
              <a:lnSpc>
                <a:spcPct val="100000"/>
              </a:lnSpc>
              <a:buClr>
                <a:srgbClr val="ffffff"/>
              </a:buClr>
              <a:buSzPct val="45000"/>
              <a:buFont typeface="Wingdings" charset="2"/>
              <a:buChar char=""/>
            </a:pPr>
            <a:r>
              <a:rPr lang="ro-RO" sz="1400" spc="-1" strike="noStrike">
                <a:solidFill>
                  <a:srgbClr val="000000"/>
                </a:solidFill>
                <a:uFill>
                  <a:solidFill>
                    <a:srgbClr val="ffffff"/>
                  </a:solidFill>
                </a:uFill>
                <a:latin typeface="Lato"/>
              </a:rPr>
              <a:t> </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Automate acceptance testing;</a:t>
            </a:r>
            <a:endParaRPr/>
          </a:p>
          <a:p>
            <a:pPr algn="just">
              <a:lnSpc>
                <a:spcPct val="100000"/>
              </a:lnSpc>
            </a:pPr>
            <a:endParaRPr/>
          </a:p>
          <a:p>
            <a:pPr algn="just">
              <a:lnSpc>
                <a:spcPct val="100000"/>
              </a:lnSpc>
            </a:pPr>
            <a:r>
              <a:rPr lang="ro-RO" sz="2400" spc="-1" strike="noStrike">
                <a:solidFill>
                  <a:srgbClr val="000000"/>
                </a:solidFill>
                <a:uFill>
                  <a:solidFill>
                    <a:srgbClr val="ffffff"/>
                  </a:solidFill>
                </a:uFill>
                <a:latin typeface="Lato"/>
              </a:rPr>
              <a:t>Avantaje:</a:t>
            </a:r>
            <a:endParaRPr/>
          </a:p>
          <a:p>
            <a:pPr algn="just">
              <a:lnSpc>
                <a:spcPct val="100000"/>
              </a:lnSpc>
            </a:pPr>
            <a:endParaRPr/>
          </a:p>
          <a:p>
            <a:pPr marL="432000" indent="-323640" algn="just">
              <a:lnSpc>
                <a:spcPct val="100000"/>
              </a:lnSpc>
              <a:buClr>
                <a:srgbClr val="ffffff"/>
              </a:buClr>
              <a:buSzPct val="45000"/>
              <a:buFont typeface="Wingdings" charset="2"/>
              <a:buChar char=""/>
            </a:pPr>
            <a:r>
              <a:rPr b="1" lang="ro-RO" sz="2200" spc="-1" strike="noStrike">
                <a:solidFill>
                  <a:srgbClr val="000000"/>
                </a:solidFill>
                <a:uFill>
                  <a:solidFill>
                    <a:srgbClr val="ffffff"/>
                  </a:solidFill>
                </a:uFill>
                <a:latin typeface="Lato"/>
              </a:rPr>
              <a:t>Evidențiază cerințele</a:t>
            </a:r>
            <a:r>
              <a:rPr lang="ro-RO" sz="2200" spc="-1" strike="noStrike">
                <a:solidFill>
                  <a:srgbClr val="000000"/>
                </a:solidFill>
                <a:uFill>
                  <a:solidFill>
                    <a:srgbClr val="ffffff"/>
                  </a:solidFill>
                </a:uFill>
                <a:latin typeface="Lato"/>
              </a:rPr>
              <a:t> care au fost </a:t>
            </a:r>
            <a:r>
              <a:rPr b="1" lang="ro-RO" sz="2200" spc="-1" strike="noStrike">
                <a:solidFill>
                  <a:srgbClr val="000000"/>
                </a:solidFill>
                <a:uFill>
                  <a:solidFill>
                    <a:srgbClr val="ffffff"/>
                  </a:solidFill>
                </a:uFill>
                <a:latin typeface="Lato"/>
              </a:rPr>
              <a:t>specificate incomplet sau incorect</a:t>
            </a:r>
            <a:r>
              <a:rPr lang="ro-RO" sz="2200" spc="-1" strike="noStrike">
                <a:solidFill>
                  <a:srgbClr val="000000"/>
                </a:solidFill>
                <a:uFill>
                  <a:solidFill>
                    <a:srgbClr val="ffffff"/>
                  </a:solidFill>
                </a:uFill>
                <a:latin typeface="Lato"/>
              </a:rPr>
              <a:t>;</a:t>
            </a:r>
            <a:endParaRPr/>
          </a:p>
          <a:p>
            <a:pPr marL="432000" indent="-323640" algn="just">
              <a:lnSpc>
                <a:spcPct val="100000"/>
              </a:lnSpc>
              <a:buClr>
                <a:srgbClr val="ffffff"/>
              </a:buClr>
              <a:buSzPct val="45000"/>
              <a:buFont typeface="Wingdings" charset="2"/>
              <a:buChar char=""/>
            </a:pPr>
            <a:r>
              <a:rPr lang="ro-RO" sz="1400" spc="-1" strike="noStrike">
                <a:solidFill>
                  <a:srgbClr val="000000"/>
                </a:solidFill>
                <a:uFill>
                  <a:solidFill>
                    <a:srgbClr val="ffffff"/>
                  </a:solidFill>
                </a:uFill>
                <a:latin typeface="Lato"/>
              </a:rPr>
              <a:t> </a:t>
            </a:r>
            <a:endParaRPr/>
          </a:p>
          <a:p>
            <a:pPr marL="432000" indent="-323640" algn="just">
              <a:lnSpc>
                <a:spcPct val="100000"/>
              </a:lnSpc>
              <a:buClr>
                <a:srgbClr val="ffffff"/>
              </a:buClr>
              <a:buSzPct val="45000"/>
              <a:buFont typeface="Wingdings" charset="2"/>
              <a:buChar char=""/>
            </a:pPr>
            <a:r>
              <a:rPr lang="ro-RO" sz="2200" spc="-1" strike="noStrike">
                <a:solidFill>
                  <a:srgbClr val="000000"/>
                </a:solidFill>
                <a:uFill>
                  <a:solidFill>
                    <a:srgbClr val="ffffff"/>
                  </a:solidFill>
                </a:uFill>
                <a:latin typeface="Lato"/>
              </a:rPr>
              <a:t>Scade timpul și costul ciclului de dezvoltare datorită apariției fenomenului de </a:t>
            </a:r>
            <a:r>
              <a:rPr b="1" lang="ro-RO" sz="2200" spc="-1" strike="noStrike">
                <a:solidFill>
                  <a:srgbClr val="000000"/>
                </a:solidFill>
                <a:uFill>
                  <a:solidFill>
                    <a:srgbClr val="ffffff"/>
                  </a:solidFill>
                </a:uFill>
                <a:latin typeface="Lato"/>
              </a:rPr>
              <a:t>continuous-testing</a:t>
            </a:r>
            <a:r>
              <a:rPr lang="ro-RO" sz="2200" spc="-1" strike="noStrike">
                <a:solidFill>
                  <a:srgbClr val="000000"/>
                </a:solidFill>
                <a:uFill>
                  <a:solidFill>
                    <a:srgbClr val="ffffff"/>
                  </a:solidFill>
                </a:uFill>
                <a:latin typeface="Lato"/>
              </a:rPr>
              <a:t> și implicit de </a:t>
            </a:r>
            <a:r>
              <a:rPr b="1" lang="ro-RO" sz="2200" spc="-1" strike="noStrike">
                <a:solidFill>
                  <a:srgbClr val="000000"/>
                </a:solidFill>
                <a:uFill>
                  <a:solidFill>
                    <a:srgbClr val="ffffff"/>
                  </a:solidFill>
                </a:uFill>
                <a:latin typeface="Lato"/>
              </a:rPr>
              <a:t>continous-bug-fixing</a:t>
            </a:r>
            <a:r>
              <a:rPr lang="ro-RO" sz="2200" spc="-1" strike="noStrike">
                <a:solidFill>
                  <a:srgbClr val="000000"/>
                </a:solidFill>
                <a:uFill>
                  <a:solidFill>
                    <a:srgbClr val="ffffff"/>
                  </a:solidFill>
                </a:uFill>
                <a:latin typeface="Lato"/>
              </a:rPr>
              <a:t>;</a:t>
            </a:r>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3"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Testing, testing, testing</a:t>
            </a:r>
            <a:endParaRPr/>
          </a:p>
          <a:p>
            <a:pPr>
              <a:lnSpc>
                <a:spcPct val="100000"/>
              </a:lnSpc>
            </a:pPr>
            <a:endParaRPr/>
          </a:p>
        </p:txBody>
      </p:sp>
      <p:sp>
        <p:nvSpPr>
          <p:cNvPr id="184"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85" name="CustomShape 3"/>
          <p:cNvSpPr/>
          <p:nvPr/>
        </p:nvSpPr>
        <p:spPr>
          <a:xfrm>
            <a:off x="541440" y="936000"/>
            <a:ext cx="11131200" cy="5160960"/>
          </a:xfrm>
          <a:prstGeom prst="rect">
            <a:avLst/>
          </a:prstGeom>
          <a:noFill/>
          <a:ln>
            <a:noFill/>
          </a:ln>
        </p:spPr>
        <p:style>
          <a:lnRef idx="0"/>
          <a:fillRef idx="0"/>
          <a:effectRef idx="0"/>
          <a:fontRef idx="minor"/>
        </p:style>
      </p:sp>
      <p:pic>
        <p:nvPicPr>
          <p:cNvPr id="186" name="" descr=""/>
          <p:cNvPicPr/>
          <p:nvPr/>
        </p:nvPicPr>
        <p:blipFill>
          <a:blip r:embed="rId1"/>
          <a:stretch/>
        </p:blipFill>
        <p:spPr>
          <a:xfrm>
            <a:off x="2664000" y="955800"/>
            <a:ext cx="7124400" cy="5141160"/>
          </a:xfrm>
          <a:prstGeom prst="rect">
            <a:avLst/>
          </a:prstGeom>
          <a:ln>
            <a:noFill/>
          </a:ln>
        </p:spPr>
      </p:pic>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 name="CustomShape 1"/>
          <p:cNvSpPr/>
          <p:nvPr/>
        </p:nvSpPr>
        <p:spPr>
          <a:xfrm>
            <a:off x="541440" y="323640"/>
            <a:ext cx="9754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Defect de proiectare + defect de execuție</a:t>
            </a:r>
            <a:endParaRPr/>
          </a:p>
          <a:p>
            <a:pPr>
              <a:lnSpc>
                <a:spcPct val="100000"/>
              </a:lnSpc>
            </a:pPr>
            <a:endParaRPr/>
          </a:p>
        </p:txBody>
      </p:sp>
      <p:sp>
        <p:nvSpPr>
          <p:cNvPr id="96"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pic>
        <p:nvPicPr>
          <p:cNvPr id="97" name="" descr=""/>
          <p:cNvPicPr/>
          <p:nvPr/>
        </p:nvPicPr>
        <p:blipFill>
          <a:blip r:embed="rId1"/>
          <a:stretch/>
        </p:blipFill>
        <p:spPr>
          <a:xfrm>
            <a:off x="928080" y="1052280"/>
            <a:ext cx="4687560" cy="3195360"/>
          </a:xfrm>
          <a:prstGeom prst="rect">
            <a:avLst/>
          </a:prstGeom>
          <a:ln>
            <a:noFill/>
          </a:ln>
        </p:spPr>
      </p:pic>
      <p:pic>
        <p:nvPicPr>
          <p:cNvPr id="98" name="" descr=""/>
          <p:cNvPicPr/>
          <p:nvPr/>
        </p:nvPicPr>
        <p:blipFill>
          <a:blip r:embed="rId2"/>
          <a:stretch/>
        </p:blipFill>
        <p:spPr>
          <a:xfrm>
            <a:off x="5760000" y="915120"/>
            <a:ext cx="3961080" cy="2396520"/>
          </a:xfrm>
          <a:prstGeom prst="rect">
            <a:avLst/>
          </a:prstGeom>
          <a:ln>
            <a:noFill/>
          </a:ln>
        </p:spPr>
      </p:pic>
      <p:pic>
        <p:nvPicPr>
          <p:cNvPr id="99" name="" descr=""/>
          <p:cNvPicPr/>
          <p:nvPr/>
        </p:nvPicPr>
        <p:blipFill>
          <a:blip r:embed="rId3"/>
          <a:stretch/>
        </p:blipFill>
        <p:spPr>
          <a:xfrm>
            <a:off x="6336000" y="2962080"/>
            <a:ext cx="4343400" cy="294156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7"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Bugurile există. Cum le combatem?</a:t>
            </a:r>
            <a:endParaRPr/>
          </a:p>
          <a:p>
            <a:pPr>
              <a:lnSpc>
                <a:spcPct val="100000"/>
              </a:lnSpc>
            </a:pPr>
            <a:endParaRPr/>
          </a:p>
        </p:txBody>
      </p:sp>
      <p:sp>
        <p:nvSpPr>
          <p:cNvPr id="188"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89"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b="1" lang="ro-RO" sz="2400" spc="-1" strike="noStrike">
                <a:solidFill>
                  <a:srgbClr val="000000"/>
                </a:solidFill>
                <a:uFill>
                  <a:solidFill>
                    <a:srgbClr val="ffffff"/>
                  </a:solidFill>
                </a:uFill>
                <a:latin typeface="Lato"/>
              </a:rPr>
              <a:t>Specs, Design and Code review:</a:t>
            </a:r>
            <a:endParaRPr/>
          </a:p>
          <a:p>
            <a:pPr algn="just">
              <a:lnSpc>
                <a:spcPct val="100000"/>
              </a:lnSpc>
            </a:pPr>
            <a:endParaRPr/>
          </a:p>
          <a:p>
            <a:pPr algn="just">
              <a:lnSpc>
                <a:spcPct val="100000"/>
              </a:lnSpc>
            </a:pPr>
            <a:r>
              <a:rPr lang="ro-RO" sz="2400" spc="-1" strike="noStrike">
                <a:solidFill>
                  <a:srgbClr val="000000"/>
                </a:solidFill>
                <a:uFill>
                  <a:solidFill>
                    <a:srgbClr val="ffffff"/>
                  </a:solidFill>
                </a:uFill>
                <a:latin typeface="Lato"/>
              </a:rPr>
              <a:t>IEEE Software afirmă că </a:t>
            </a:r>
            <a:r>
              <a:rPr b="1" lang="ro-RO" sz="2400" spc="-1" strike="noStrike">
                <a:solidFill>
                  <a:srgbClr val="000000"/>
                </a:solidFill>
                <a:uFill>
                  <a:solidFill>
                    <a:srgbClr val="ffffff"/>
                  </a:solidFill>
                </a:uFill>
                <a:latin typeface="Lato"/>
              </a:rPr>
              <a:t>orice formă de revizuire</a:t>
            </a:r>
            <a:r>
              <a:rPr lang="ro-RO" sz="2400" spc="-1" strike="noStrike">
                <a:solidFill>
                  <a:srgbClr val="000000"/>
                </a:solidFill>
                <a:uFill>
                  <a:solidFill>
                    <a:srgbClr val="ffffff"/>
                  </a:solidFill>
                </a:uFill>
                <a:latin typeface="Lato"/>
              </a:rPr>
              <a:t> dar </a:t>
            </a:r>
            <a:r>
              <a:rPr b="1" lang="ro-RO" sz="2400" spc="-1" strike="noStrike">
                <a:solidFill>
                  <a:srgbClr val="000000"/>
                </a:solidFill>
                <a:uFill>
                  <a:solidFill>
                    <a:srgbClr val="ffffff"/>
                  </a:solidFill>
                </a:uFill>
                <a:latin typeface="Lato"/>
              </a:rPr>
              <a:t>în special revizuirea cerințelor, a specificațiilor, a designului și a codului </a:t>
            </a:r>
            <a:r>
              <a:rPr lang="ro-RO" sz="2400" spc="-1" strike="noStrike" u="sng">
                <a:solidFill>
                  <a:srgbClr val="000000"/>
                </a:solidFill>
                <a:uFill>
                  <a:solidFill>
                    <a:srgbClr val="ffffff"/>
                  </a:solidFill>
                </a:uFill>
                <a:latin typeface="Lato"/>
              </a:rPr>
              <a:t>conduc la îndepărtarea a până la 90% dintre erorile unui produs</a:t>
            </a:r>
            <a:r>
              <a:rPr lang="ro-RO" sz="2400" spc="-1" strike="noStrike">
                <a:solidFill>
                  <a:srgbClr val="000000"/>
                </a:solidFill>
                <a:uFill>
                  <a:solidFill>
                    <a:srgbClr val="ffffff"/>
                  </a:solidFill>
                </a:uFill>
                <a:latin typeface="Lato"/>
              </a:rPr>
              <a:t> </a:t>
            </a:r>
            <a:r>
              <a:rPr lang="ro-RO" sz="2400" spc="-1" strike="noStrike" u="sng">
                <a:solidFill>
                  <a:srgbClr val="000000"/>
                </a:solidFill>
                <a:uFill>
                  <a:solidFill>
                    <a:srgbClr val="ffffff"/>
                  </a:solidFill>
                </a:uFill>
                <a:latin typeface="Lato"/>
              </a:rPr>
              <a:t>software</a:t>
            </a:r>
            <a:r>
              <a:rPr lang="ro-RO" sz="2400" spc="-1" strike="noStrike">
                <a:solidFill>
                  <a:srgbClr val="000000"/>
                </a:solidFill>
                <a:uFill>
                  <a:solidFill>
                    <a:srgbClr val="ffffff"/>
                  </a:solidFill>
                </a:uFill>
                <a:latin typeface="Lato"/>
              </a:rPr>
              <a:t> - acest efect având loc </a:t>
            </a:r>
            <a:r>
              <a:rPr b="1" lang="ro-RO" sz="2400" spc="-1" strike="noStrike">
                <a:solidFill>
                  <a:srgbClr val="000000"/>
                </a:solidFill>
                <a:uFill>
                  <a:solidFill>
                    <a:srgbClr val="ffffff"/>
                  </a:solidFill>
                </a:uFill>
                <a:latin typeface="Lato"/>
              </a:rPr>
              <a:t>înaintea executării oricărui test</a:t>
            </a:r>
            <a:r>
              <a:rPr lang="ro-RO" sz="2400" spc="-1" strike="noStrike">
                <a:solidFill>
                  <a:srgbClr val="000000"/>
                </a:solidFill>
                <a:uFill>
                  <a:solidFill>
                    <a:srgbClr val="ffffff"/>
                  </a:solidFill>
                </a:uFill>
                <a:latin typeface="Lato"/>
              </a:rPr>
              <a:t>. </a:t>
            </a:r>
            <a:r>
              <a:rPr b="1" lang="ro-RO" sz="2400" spc="-1" strike="noStrike">
                <a:solidFill>
                  <a:srgbClr val="000000"/>
                </a:solidFill>
                <a:uFill>
                  <a:solidFill>
                    <a:srgbClr val="ffffff"/>
                  </a:solidFill>
                </a:uFill>
                <a:latin typeface="Lato"/>
              </a:rPr>
              <a:t>Revizuirea riguroasă</a:t>
            </a:r>
            <a:r>
              <a:rPr lang="ro-RO" sz="2400" spc="-1" strike="noStrike">
                <a:solidFill>
                  <a:srgbClr val="000000"/>
                </a:solidFill>
                <a:uFill>
                  <a:solidFill>
                    <a:srgbClr val="ffffff"/>
                  </a:solidFill>
                </a:uFill>
                <a:latin typeface="Lato"/>
              </a:rPr>
              <a:t> a activității softwarelui </a:t>
            </a:r>
            <a:r>
              <a:rPr b="1" lang="ro-RO" sz="2400" spc="-1" strike="noStrike">
                <a:solidFill>
                  <a:srgbClr val="000000"/>
                </a:solidFill>
                <a:uFill>
                  <a:solidFill>
                    <a:srgbClr val="ffffff"/>
                  </a:solidFill>
                </a:uFill>
                <a:latin typeface="Lato"/>
              </a:rPr>
              <a:t>este mai eficientă</a:t>
            </a:r>
            <a:r>
              <a:rPr lang="ro-RO" sz="2400" spc="-1" strike="noStrike">
                <a:solidFill>
                  <a:srgbClr val="000000"/>
                </a:solidFill>
                <a:uFill>
                  <a:solidFill>
                    <a:srgbClr val="ffffff"/>
                  </a:solidFill>
                </a:uFill>
                <a:latin typeface="Lato"/>
              </a:rPr>
              <a:t> (atât d.p.d.v. economic cât și practic) </a:t>
            </a:r>
            <a:r>
              <a:rPr b="1" lang="ro-RO" sz="2400" spc="-1" strike="noStrike">
                <a:solidFill>
                  <a:srgbClr val="000000"/>
                </a:solidFill>
                <a:uFill>
                  <a:solidFill>
                    <a:srgbClr val="ffffff"/>
                  </a:solidFill>
                </a:uFill>
                <a:latin typeface="Lato"/>
              </a:rPr>
              <a:t>decât orice altă strategie de îndepărtare a codului, inclusiv decât testarea</a:t>
            </a:r>
            <a:r>
              <a:rPr lang="ro-RO" sz="2400" spc="-1" strike="noStrike">
                <a:solidFill>
                  <a:srgbClr val="000000"/>
                </a:solidFill>
                <a:uFill>
                  <a:solidFill>
                    <a:srgbClr val="ffffff"/>
                  </a:solidFill>
                </a:uFill>
                <a:latin typeface="Lato"/>
              </a:rPr>
              <a:t>. Totuși IEEE subliniează faptul că revizuirea specificatiilor și a codului nu poate și nu trebuie să înlocuiască procesul de testare.</a:t>
            </a:r>
            <a:endParaRPr/>
          </a:p>
          <a:p>
            <a:pPr algn="just">
              <a:lnSpc>
                <a:spcPct val="100000"/>
              </a:lnSpc>
            </a:pPr>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0"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Bugurile există. Cum le combatem?</a:t>
            </a:r>
            <a:endParaRPr/>
          </a:p>
          <a:p>
            <a:pPr>
              <a:lnSpc>
                <a:spcPct val="100000"/>
              </a:lnSpc>
            </a:pPr>
            <a:endParaRPr/>
          </a:p>
        </p:txBody>
      </p:sp>
      <p:sp>
        <p:nvSpPr>
          <p:cNvPr id="191"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92"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lang="ro-RO" sz="2400" spc="-1" strike="noStrike">
                <a:solidFill>
                  <a:srgbClr val="000000"/>
                </a:solidFill>
                <a:uFill>
                  <a:solidFill>
                    <a:srgbClr val="ffffff"/>
                  </a:solidFill>
                </a:uFill>
                <a:latin typeface="Lato"/>
              </a:rPr>
              <a:t>Dar de ce </a:t>
            </a:r>
            <a:r>
              <a:rPr b="1" lang="ro-RO" sz="2400" spc="-1" strike="noStrike">
                <a:solidFill>
                  <a:srgbClr val="000000"/>
                </a:solidFill>
                <a:uFill>
                  <a:solidFill>
                    <a:srgbClr val="ffffff"/>
                  </a:solidFill>
                </a:uFill>
                <a:latin typeface="Lato"/>
              </a:rPr>
              <a:t>specs &amp; design review</a:t>
            </a:r>
            <a:r>
              <a:rPr lang="ro-RO" sz="2400" spc="-1" strike="noStrike">
                <a:solidFill>
                  <a:srgbClr val="000000"/>
                </a:solidFill>
                <a:uFill>
                  <a:solidFill>
                    <a:srgbClr val="ffffff"/>
                  </a:solidFill>
                </a:uFill>
                <a:latin typeface="Lato"/>
              </a:rPr>
              <a:t> și nu direct </a:t>
            </a:r>
            <a:r>
              <a:rPr b="1" lang="ro-RO" sz="2400" spc="-1" strike="noStrike">
                <a:solidFill>
                  <a:srgbClr val="000000"/>
                </a:solidFill>
                <a:uFill>
                  <a:solidFill>
                    <a:srgbClr val="ffffff"/>
                  </a:solidFill>
                </a:uFill>
                <a:latin typeface="Lato"/>
              </a:rPr>
              <a:t>code review</a:t>
            </a:r>
            <a:r>
              <a:rPr lang="ro-RO" sz="2400" spc="-1" strike="noStrike">
                <a:solidFill>
                  <a:srgbClr val="000000"/>
                </a:solidFill>
                <a:uFill>
                  <a:solidFill>
                    <a:srgbClr val="ffffff"/>
                  </a:solidFill>
                </a:uFill>
                <a:latin typeface="Lato"/>
              </a:rPr>
              <a:t>? Potrivit Journal of Defense Software Engineering, majoritatea defectelor din produsele software se datorează greșelilor produse în fazele de requrements and design și ele reprezintă până la 64% din totalul costurilor produse de defectele software (aici nu e vorba de numărul defectelor ci de efectele acestor defecte asupra functionalității produselor):</a:t>
            </a:r>
            <a:endParaRPr/>
          </a:p>
        </p:txBody>
      </p:sp>
      <p:pic>
        <p:nvPicPr>
          <p:cNvPr id="193" name="" descr=""/>
          <p:cNvPicPr/>
          <p:nvPr/>
        </p:nvPicPr>
        <p:blipFill>
          <a:blip r:embed="rId1"/>
          <a:stretch/>
        </p:blipFill>
        <p:spPr>
          <a:xfrm>
            <a:off x="3213000" y="3240000"/>
            <a:ext cx="5701320" cy="3191400"/>
          </a:xfrm>
          <a:prstGeom prst="rect">
            <a:avLst/>
          </a:prstGeom>
          <a:ln>
            <a:noFill/>
          </a:ln>
        </p:spPr>
      </p:pic>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4"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Bugurile există. Cum le combatem?</a:t>
            </a:r>
            <a:endParaRPr/>
          </a:p>
          <a:p>
            <a:pPr>
              <a:lnSpc>
                <a:spcPct val="100000"/>
              </a:lnSpc>
            </a:pPr>
            <a:endParaRPr/>
          </a:p>
        </p:txBody>
      </p:sp>
      <p:sp>
        <p:nvSpPr>
          <p:cNvPr id="195"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96"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b="1" lang="ro-RO" sz="2390" spc="-1" strike="noStrike">
                <a:uFill>
                  <a:solidFill>
                    <a:srgbClr val="ffffff"/>
                  </a:solidFill>
                </a:uFill>
                <a:latin typeface="Lato"/>
              </a:rPr>
              <a:t>Detectarea cât mai rapidă a bug-urilor</a:t>
            </a:r>
            <a:endParaRPr/>
          </a:p>
          <a:p>
            <a:pPr algn="just">
              <a:lnSpc>
                <a:spcPct val="100000"/>
              </a:lnSpc>
            </a:pPr>
            <a:r>
              <a:rPr b="1" lang="ro-RO" sz="2390" spc="-1" strike="noStrike">
                <a:uFill>
                  <a:solidFill>
                    <a:srgbClr val="ffffff"/>
                  </a:solidFill>
                </a:uFill>
                <a:latin typeface="Lato"/>
              </a:rPr>
              <a:t>Costul reparării</a:t>
            </a:r>
            <a:r>
              <a:rPr lang="ro-RO" sz="2390" spc="-1" strike="noStrike">
                <a:uFill>
                  <a:solidFill>
                    <a:srgbClr val="ffffff"/>
                  </a:solidFill>
                </a:uFill>
                <a:latin typeface="Lato"/>
              </a:rPr>
              <a:t> unui defect detectat în faza de implementare este de 4-6 ori mai mare decât costul reparării acestuia atunci când acesta e detectat în faza de design.</a:t>
            </a:r>
            <a:endParaRPr/>
          </a:p>
          <a:p>
            <a:pPr algn="just">
              <a:lnSpc>
                <a:spcPct val="100000"/>
              </a:lnSpc>
            </a:pPr>
            <a:r>
              <a:rPr lang="ro-RO" sz="2390" spc="-1" strike="noStrike">
                <a:uFill>
                  <a:solidFill>
                    <a:srgbClr val="ffffff"/>
                  </a:solidFill>
                </a:uFill>
                <a:latin typeface="Lato"/>
              </a:rPr>
              <a:t>Prin comparație </a:t>
            </a:r>
            <a:r>
              <a:rPr b="1" lang="ro-RO" sz="2390" spc="-1" strike="noStrike">
                <a:uFill>
                  <a:solidFill>
                    <a:srgbClr val="ffffff"/>
                  </a:solidFill>
                </a:uFill>
                <a:latin typeface="Lato"/>
              </a:rPr>
              <a:t>costul reparării crește exponențial</a:t>
            </a:r>
            <a:r>
              <a:rPr lang="ro-RO" sz="2390" spc="-1" strike="noStrike">
                <a:uFill>
                  <a:solidFill>
                    <a:srgbClr val="ffffff"/>
                  </a:solidFill>
                </a:uFill>
                <a:latin typeface="Lato"/>
              </a:rPr>
              <a:t> cu până la 100 ori atunci când bug-ul e detectat în faza de întreținere:</a:t>
            </a: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p:txBody>
      </p:sp>
      <p:pic>
        <p:nvPicPr>
          <p:cNvPr id="197" name="" descr=""/>
          <p:cNvPicPr/>
          <p:nvPr/>
        </p:nvPicPr>
        <p:blipFill>
          <a:blip r:embed="rId1"/>
          <a:stretch/>
        </p:blipFill>
        <p:spPr>
          <a:xfrm>
            <a:off x="649440" y="3240000"/>
            <a:ext cx="6634440" cy="3095640"/>
          </a:xfrm>
          <a:prstGeom prst="rect">
            <a:avLst/>
          </a:prstGeom>
          <a:ln>
            <a:noFill/>
          </a:ln>
        </p:spPr>
      </p:pic>
      <p:pic>
        <p:nvPicPr>
          <p:cNvPr id="198" name="" descr=""/>
          <p:cNvPicPr/>
          <p:nvPr/>
        </p:nvPicPr>
        <p:blipFill>
          <a:blip r:embed="rId2"/>
          <a:stretch/>
        </p:blipFill>
        <p:spPr>
          <a:xfrm>
            <a:off x="7472880" y="3168000"/>
            <a:ext cx="4262760" cy="3366000"/>
          </a:xfrm>
          <a:prstGeom prst="rect">
            <a:avLst/>
          </a:prstGeom>
          <a:ln>
            <a:noFill/>
          </a:ln>
        </p:spPr>
      </p:pic>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9"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Bugurile există. Cum le combatem?</a:t>
            </a:r>
            <a:endParaRPr/>
          </a:p>
          <a:p>
            <a:pPr>
              <a:lnSpc>
                <a:spcPct val="100000"/>
              </a:lnSpc>
            </a:pPr>
            <a:endParaRPr/>
          </a:p>
        </p:txBody>
      </p:sp>
      <p:sp>
        <p:nvSpPr>
          <p:cNvPr id="200"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201"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b="1" lang="ro-RO" sz="2400" spc="-1" strike="noStrike">
                <a:solidFill>
                  <a:srgbClr val="000000"/>
                </a:solidFill>
                <a:uFill>
                  <a:solidFill>
                    <a:srgbClr val="ffffff"/>
                  </a:solidFill>
                </a:uFill>
                <a:latin typeface="Lato"/>
              </a:rPr>
              <a:t>Limbaje de programare „deștepte”</a:t>
            </a:r>
            <a:endParaRPr/>
          </a:p>
          <a:p>
            <a:pPr algn="just">
              <a:lnSpc>
                <a:spcPct val="100000"/>
              </a:lnSpc>
            </a:pPr>
            <a:r>
              <a:rPr lang="ro-RO" sz="2400" spc="-1" strike="noStrike">
                <a:solidFill>
                  <a:srgbClr val="000000"/>
                </a:solidFill>
                <a:uFill>
                  <a:solidFill>
                    <a:srgbClr val="ffffff"/>
                  </a:solidFill>
                </a:uFill>
                <a:latin typeface="Lato"/>
              </a:rPr>
              <a:t>La nivelul unor </a:t>
            </a:r>
            <a:r>
              <a:rPr b="1" lang="ro-RO" sz="2400" spc="-1" strike="noStrike">
                <a:solidFill>
                  <a:srgbClr val="000000"/>
                </a:solidFill>
                <a:uFill>
                  <a:solidFill>
                    <a:srgbClr val="ffffff"/>
                  </a:solidFill>
                </a:uFill>
                <a:latin typeface="Lato"/>
              </a:rPr>
              <a:t>limbaje de programare</a:t>
            </a:r>
            <a:r>
              <a:rPr lang="ro-RO" sz="2400" spc="-1" strike="noStrike">
                <a:solidFill>
                  <a:srgbClr val="000000"/>
                </a:solidFill>
                <a:uFill>
                  <a:solidFill>
                    <a:srgbClr val="ffffff"/>
                  </a:solidFill>
                </a:uFill>
                <a:latin typeface="Lato"/>
              </a:rPr>
              <a:t> există o serie de mecanisme care permit sau împiedică apariția unor erori logice și care cresc organizarea codului (și care scad ambiguitatea).</a:t>
            </a:r>
            <a:endParaRPr/>
          </a:p>
          <a:p>
            <a:pPr algn="just">
              <a:lnSpc>
                <a:spcPct val="100000"/>
              </a:lnSpc>
            </a:pPr>
            <a:r>
              <a:rPr lang="ro-RO" sz="2400" spc="-1" strike="noStrike">
                <a:solidFill>
                  <a:srgbClr val="000000"/>
                </a:solidFill>
                <a:uFill>
                  <a:solidFill>
                    <a:srgbClr val="ffffff"/>
                  </a:solidFill>
                </a:uFill>
                <a:latin typeface="Lato"/>
              </a:rPr>
              <a:t>Exemple de mecanisme de limbaj:</a:t>
            </a:r>
            <a:endParaRPr/>
          </a:p>
          <a:p>
            <a:pPr algn="just">
              <a:lnSpc>
                <a:spcPct val="100000"/>
              </a:lnSpc>
            </a:pP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Static type system (în majoritatea compilatoarelor);</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Namespaces și încapsularea din OOP care rezolvă o serie de ambiguități și conflicte de nume;</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Programarea modulară;</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Managementul automat al memoriei heap (garbage collector);</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Absența aritmeticii pointerilor;</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Implementarea de „bounds checking” pentru vectori (vezi limbajul Pascal și o serie de limbaje de scripting), etc.;</a:t>
            </a:r>
            <a:endParaRPr/>
          </a:p>
          <a:p>
            <a:pPr algn="just">
              <a:lnSpc>
                <a:spcPct val="100000"/>
              </a:lnSpc>
            </a:pPr>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2"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Bugurile există. Cum le combatem?</a:t>
            </a:r>
            <a:endParaRPr/>
          </a:p>
          <a:p>
            <a:pPr>
              <a:lnSpc>
                <a:spcPct val="100000"/>
              </a:lnSpc>
            </a:pPr>
            <a:endParaRPr/>
          </a:p>
        </p:txBody>
      </p:sp>
      <p:sp>
        <p:nvSpPr>
          <p:cNvPr id="203"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204"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endParaRPr/>
          </a:p>
          <a:p>
            <a:pPr algn="just">
              <a:lnSpc>
                <a:spcPct val="100000"/>
              </a:lnSpc>
            </a:pPr>
            <a:r>
              <a:rPr b="1" lang="ro-RO" sz="2400" spc="-1" strike="noStrike">
                <a:solidFill>
                  <a:srgbClr val="000000"/>
                </a:solidFill>
                <a:uFill>
                  <a:solidFill>
                    <a:srgbClr val="ffffff"/>
                  </a:solidFill>
                </a:uFill>
                <a:latin typeface="Lato"/>
              </a:rPr>
              <a:t>Instrumente de analiza de cod</a:t>
            </a:r>
            <a:r>
              <a:rPr lang="ro-RO" sz="2400" spc="-1" strike="noStrike">
                <a:solidFill>
                  <a:srgbClr val="000000"/>
                </a:solidFill>
                <a:uFill>
                  <a:solidFill>
                    <a:srgbClr val="ffffff"/>
                  </a:solidFill>
                </a:uFill>
                <a:latin typeface="Lato"/>
              </a:rPr>
              <a:t> (</a:t>
            </a:r>
            <a:r>
              <a:rPr b="1" lang="ro-RO" sz="2400" spc="-1" strike="noStrike">
                <a:solidFill>
                  <a:srgbClr val="000000"/>
                </a:solidFill>
                <a:uFill>
                  <a:solidFill>
                    <a:srgbClr val="ffffff"/>
                  </a:solidFill>
                </a:uFill>
                <a:latin typeface="Lato"/>
              </a:rPr>
              <a:t>code analysis</a:t>
            </a:r>
            <a:r>
              <a:rPr lang="ro-RO" sz="2400" spc="-1" strike="noStrike">
                <a:solidFill>
                  <a:srgbClr val="000000"/>
                </a:solidFill>
                <a:uFill>
                  <a:solidFill>
                    <a:srgbClr val="ffffff"/>
                  </a:solidFill>
                </a:uFill>
                <a:latin typeface="Lato"/>
              </a:rPr>
              <a:t>) – care se bazează pe </a:t>
            </a:r>
            <a:r>
              <a:rPr b="1" lang="ro-RO" sz="2400" spc="-1" strike="noStrike">
                <a:solidFill>
                  <a:srgbClr val="000000"/>
                </a:solidFill>
                <a:uFill>
                  <a:solidFill>
                    <a:srgbClr val="ffffff"/>
                  </a:solidFill>
                </a:uFill>
                <a:latin typeface="Lato"/>
              </a:rPr>
              <a:t>analiza statică a codului</a:t>
            </a:r>
            <a:r>
              <a:rPr lang="ro-RO" sz="2400" spc="-1" strike="noStrike">
                <a:solidFill>
                  <a:srgbClr val="000000"/>
                </a:solidFill>
                <a:uFill>
                  <a:solidFill>
                    <a:srgbClr val="ffffff"/>
                  </a:solidFill>
                </a:uFill>
                <a:latin typeface="Lato"/>
              </a:rPr>
              <a:t> și pe faptul că programatorii fac frecvent anumite tipuri de erori atunci când scriu un program într-un anumit limbaj de programare.</a:t>
            </a:r>
            <a:endParaRPr/>
          </a:p>
          <a:p>
            <a:pPr algn="just">
              <a:lnSpc>
                <a:spcPct val="100000"/>
              </a:lnSpc>
            </a:pPr>
            <a:endParaRPr/>
          </a:p>
          <a:p>
            <a:pPr algn="just">
              <a:lnSpc>
                <a:spcPct val="100000"/>
              </a:lnSpc>
            </a:pPr>
            <a:r>
              <a:rPr b="1" lang="ro-RO" sz="2400" spc="-1" strike="noStrike">
                <a:solidFill>
                  <a:srgbClr val="000000"/>
                </a:solidFill>
                <a:uFill>
                  <a:solidFill>
                    <a:srgbClr val="ffffff"/>
                  </a:solidFill>
                </a:uFill>
                <a:latin typeface="Lato"/>
              </a:rPr>
              <a:t>Instrumentarea codului</a:t>
            </a:r>
            <a:r>
              <a:rPr lang="ro-RO" sz="2400" spc="-1" strike="noStrike">
                <a:solidFill>
                  <a:srgbClr val="000000"/>
                </a:solidFill>
                <a:uFill>
                  <a:solidFill>
                    <a:srgbClr val="ffffff"/>
                  </a:solidFill>
                </a:uFill>
                <a:latin typeface="Lato"/>
              </a:rPr>
              <a:t> – prin folosirea unor aplicații și/sau a unor biblioteci specializate codul poate fi monitorizat, măsurat și controlat mai bine în vederea identificării „gâtuirilor” (deseori produse de un algoritm sub-optim sau de un algoritm care conține defecte subtile) și pentru a ne asigura de faptul că acesta funcționează corect (</a:t>
            </a:r>
            <a:r>
              <a:rPr b="1" lang="ro-RO" sz="2400" spc="-1" strike="noStrike">
                <a:solidFill>
                  <a:srgbClr val="000000"/>
                </a:solidFill>
                <a:uFill>
                  <a:solidFill>
                    <a:srgbClr val="ffffff"/>
                  </a:solidFill>
                </a:uFill>
                <a:latin typeface="Lato"/>
              </a:rPr>
              <a:t>analiză dinamică/la execuție a codului</a:t>
            </a:r>
            <a:r>
              <a:rPr lang="ro-RO" sz="2400" spc="-1" strike="noStrike">
                <a:solidFill>
                  <a:srgbClr val="000000"/>
                </a:solidFill>
                <a:uFill>
                  <a:solidFill>
                    <a:srgbClr val="ffffff"/>
                  </a:solidFill>
                </a:uFill>
                <a:latin typeface="Lato"/>
              </a:rPr>
              <a:t>).</a:t>
            </a:r>
            <a:endParaRPr/>
          </a:p>
        </p:txBody>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5"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Bugurile există. Cum le combatem?</a:t>
            </a:r>
            <a:endParaRPr/>
          </a:p>
          <a:p>
            <a:pPr>
              <a:lnSpc>
                <a:spcPct val="100000"/>
              </a:lnSpc>
            </a:pPr>
            <a:endParaRPr/>
          </a:p>
        </p:txBody>
      </p:sp>
      <p:sp>
        <p:nvSpPr>
          <p:cNvPr id="206"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207"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b="1" lang="ro-RO" sz="2400" spc="-1" strike="noStrike">
                <a:solidFill>
                  <a:srgbClr val="000000"/>
                </a:solidFill>
                <a:uFill>
                  <a:solidFill>
                    <a:srgbClr val="ffffff"/>
                  </a:solidFill>
                </a:uFill>
                <a:latin typeface="Lato"/>
              </a:rPr>
              <a:t>Identificarea și minimizarea cauzelor apariției defectelor.</a:t>
            </a:r>
            <a:endParaRPr/>
          </a:p>
          <a:p>
            <a:pPr algn="just">
              <a:lnSpc>
                <a:spcPct val="100000"/>
              </a:lnSpc>
            </a:pPr>
            <a:r>
              <a:rPr lang="ro-RO" sz="2400" spc="-1" strike="noStrike">
                <a:solidFill>
                  <a:srgbClr val="000000"/>
                </a:solidFill>
                <a:uFill>
                  <a:solidFill>
                    <a:srgbClr val="ffffff"/>
                  </a:solidFill>
                </a:uFill>
                <a:latin typeface="Lato"/>
              </a:rPr>
              <a:t>Principalele cauze ale apariției defectelor în produsele software sunt: </a:t>
            </a:r>
            <a:r>
              <a:rPr lang="ro-RO" sz="1800" spc="-1" strike="noStrike">
                <a:solidFill>
                  <a:srgbClr val="000000"/>
                </a:solidFill>
                <a:uFill>
                  <a:solidFill>
                    <a:srgbClr val="ffffff"/>
                  </a:solidFill>
                </a:uFill>
                <a:latin typeface="Lato"/>
              </a:rPr>
              <a:t>(</a:t>
            </a:r>
            <a:r>
              <a:rPr b="1" lang="ro-RO" sz="1800" spc="-1" strike="noStrike">
                <a:solidFill>
                  <a:srgbClr val="000000"/>
                </a:solidFill>
                <a:uFill>
                  <a:solidFill>
                    <a:srgbClr val="ffffff"/>
                  </a:solidFill>
                </a:uFill>
                <a:latin typeface="Lato"/>
              </a:rPr>
              <a:t>EXERCIȚIU: identificați în care din acești factori intervine elementul uman)</a:t>
            </a:r>
            <a:endParaRPr/>
          </a:p>
          <a:p>
            <a:pPr algn="just">
              <a:lnSpc>
                <a:spcPct val="100000"/>
              </a:lnSpc>
            </a:pP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Comunicarea defectuoasă și/sau calitatea cerințelor;</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Alocarea nerealistă a timpului pentru dezvoltarea aplicației;</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Lipsa de exeriență în faza de design;</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Lipsa de experiență în ceea ce privește bunele practici în programare;</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Introducerea accidentală de greșeli în faza de implementare;</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Lipsa unor unelte de control al progresului dezvoltării prosudului software (SVN, Git, Confluence, Jira, Pivotal etc.);</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Folosirea de biblioteci third-party care conțin defecte;</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Modificări de ultim moment la nivelul cerințelor;</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Lipsa unor abilități de testare;</a:t>
            </a:r>
            <a:endParaRPr/>
          </a:p>
        </p:txBody>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8"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endParaRPr/>
          </a:p>
          <a:p>
            <a:pPr>
              <a:lnSpc>
                <a:spcPct val="100000"/>
              </a:lnSpc>
            </a:pPr>
            <a:endParaRPr/>
          </a:p>
        </p:txBody>
      </p:sp>
      <p:sp>
        <p:nvSpPr>
          <p:cNvPr id="209"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210"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r>
              <a:rPr b="1" lang="ro-RO" sz="2400" spc="-1" strike="noStrike">
                <a:solidFill>
                  <a:srgbClr val="000000"/>
                </a:solidFill>
                <a:uFill>
                  <a:solidFill>
                    <a:srgbClr val="ffffff"/>
                  </a:solidFill>
                </a:uFill>
                <a:latin typeface="Lato"/>
              </a:rPr>
              <a:t>Partea a doua</a:t>
            </a:r>
            <a:endParaRPr/>
          </a:p>
        </p:txBody>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1"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Debugging / Debuggers</a:t>
            </a:r>
            <a:endParaRPr/>
          </a:p>
          <a:p>
            <a:pPr>
              <a:lnSpc>
                <a:spcPct val="100000"/>
              </a:lnSpc>
            </a:pPr>
            <a:endParaRPr/>
          </a:p>
        </p:txBody>
      </p:sp>
      <p:sp>
        <p:nvSpPr>
          <p:cNvPr id="212"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213"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lang="ro-RO" sz="2400" spc="-1" strike="noStrike">
                <a:solidFill>
                  <a:srgbClr val="000000"/>
                </a:solidFill>
                <a:uFill>
                  <a:solidFill>
                    <a:srgbClr val="ffffff"/>
                  </a:solidFill>
                </a:uFill>
                <a:latin typeface="Lato"/>
              </a:rPr>
              <a:t>Găsirea unui bug într-o aplicație face parte din procesul de </a:t>
            </a:r>
            <a:r>
              <a:rPr b="1" lang="ro-RO" sz="2400" spc="-1" strike="noStrike">
                <a:solidFill>
                  <a:srgbClr val="000000"/>
                </a:solidFill>
                <a:uFill>
                  <a:solidFill>
                    <a:srgbClr val="ffffff"/>
                  </a:solidFill>
                </a:uFill>
                <a:latin typeface="Lato"/>
              </a:rPr>
              <a:t>testare</a:t>
            </a:r>
            <a:r>
              <a:rPr lang="ro-RO" sz="2400" spc="-1" strike="noStrike">
                <a:solidFill>
                  <a:srgbClr val="000000"/>
                </a:solidFill>
                <a:uFill>
                  <a:solidFill>
                    <a:srgbClr val="ffffff"/>
                  </a:solidFill>
                </a:uFill>
                <a:latin typeface="Lato"/>
              </a:rPr>
              <a:t>.</a:t>
            </a:r>
            <a:endParaRPr/>
          </a:p>
          <a:p>
            <a:pPr algn="just">
              <a:lnSpc>
                <a:spcPct val="100000"/>
              </a:lnSpc>
            </a:pPr>
            <a:endParaRPr/>
          </a:p>
          <a:p>
            <a:pPr algn="just">
              <a:lnSpc>
                <a:spcPct val="100000"/>
              </a:lnSpc>
            </a:pPr>
            <a:endParaRPr/>
          </a:p>
          <a:p>
            <a:pPr algn="just">
              <a:lnSpc>
                <a:spcPct val="100000"/>
              </a:lnSpc>
            </a:pPr>
            <a:r>
              <a:rPr lang="ro-RO" sz="2400" spc="-1" strike="noStrike">
                <a:solidFill>
                  <a:srgbClr val="000000"/>
                </a:solidFill>
                <a:uFill>
                  <a:solidFill>
                    <a:srgbClr val="ffffff"/>
                  </a:solidFill>
                </a:uFill>
                <a:latin typeface="Lato"/>
              </a:rPr>
              <a:t>Găsirea unui bug în codul sursă al unei aplicații urmată de fixarea acestuia face parte din procesul de </a:t>
            </a:r>
            <a:r>
              <a:rPr b="1" lang="ro-RO" sz="2400" spc="-1" strike="noStrike">
                <a:solidFill>
                  <a:srgbClr val="000000"/>
                </a:solidFill>
                <a:uFill>
                  <a:solidFill>
                    <a:srgbClr val="ffffff"/>
                  </a:solidFill>
                </a:uFill>
                <a:latin typeface="Lato"/>
              </a:rPr>
              <a:t>debugging &amp; bug fixing</a:t>
            </a:r>
            <a:r>
              <a:rPr lang="ro-RO" sz="2400" spc="-1" strike="noStrike">
                <a:solidFill>
                  <a:srgbClr val="000000"/>
                </a:solidFill>
                <a:uFill>
                  <a:solidFill>
                    <a:srgbClr val="ffffff"/>
                  </a:solidFill>
                </a:uFill>
                <a:latin typeface="Lato"/>
              </a:rPr>
              <a:t>.</a:t>
            </a:r>
            <a:endParaRPr/>
          </a:p>
          <a:p>
            <a:pPr algn="just">
              <a:lnSpc>
                <a:spcPct val="100000"/>
              </a:lnSpc>
            </a:pPr>
            <a:endParaRPr/>
          </a:p>
          <a:p>
            <a:pPr algn="just">
              <a:lnSpc>
                <a:spcPct val="100000"/>
              </a:lnSpc>
            </a:pPr>
            <a:endParaRPr/>
          </a:p>
          <a:p>
            <a:pPr algn="just">
              <a:lnSpc>
                <a:spcPct val="100000"/>
              </a:lnSpc>
            </a:pPr>
            <a:r>
              <a:rPr lang="ro-RO" sz="2400" spc="-1" strike="noStrike">
                <a:solidFill>
                  <a:srgbClr val="000000"/>
                </a:solidFill>
                <a:uFill>
                  <a:solidFill>
                    <a:srgbClr val="ffffff"/>
                  </a:solidFill>
                </a:uFill>
                <a:latin typeface="Lato"/>
              </a:rPr>
              <a:t>În procesul de </a:t>
            </a:r>
            <a:r>
              <a:rPr b="1" lang="ro-RO" sz="2400" spc="-1" strike="noStrike">
                <a:solidFill>
                  <a:srgbClr val="000000"/>
                </a:solidFill>
                <a:uFill>
                  <a:solidFill>
                    <a:srgbClr val="ffffff"/>
                  </a:solidFill>
                </a:uFill>
                <a:latin typeface="Lato"/>
              </a:rPr>
              <a:t>debugging &amp; bug fixing</a:t>
            </a:r>
            <a:r>
              <a:rPr lang="ro-RO" sz="2400" spc="-1" strike="noStrike">
                <a:solidFill>
                  <a:srgbClr val="000000"/>
                </a:solidFill>
                <a:uFill>
                  <a:solidFill>
                    <a:srgbClr val="ffffff"/>
                  </a:solidFill>
                </a:uFill>
                <a:latin typeface="Lato"/>
              </a:rPr>
              <a:t>, prima parte, cea de </a:t>
            </a:r>
            <a:r>
              <a:rPr b="1" lang="ro-RO" sz="2400" spc="-1" strike="noStrike">
                <a:solidFill>
                  <a:srgbClr val="000000"/>
                </a:solidFill>
                <a:uFill>
                  <a:solidFill>
                    <a:srgbClr val="ffffff"/>
                  </a:solidFill>
                </a:uFill>
                <a:latin typeface="Lato"/>
              </a:rPr>
              <a:t>debugging</a:t>
            </a:r>
            <a:r>
              <a:rPr lang="ro-RO" sz="2400" spc="-1" strike="noStrike">
                <a:solidFill>
                  <a:srgbClr val="000000"/>
                </a:solidFill>
                <a:uFill>
                  <a:solidFill>
                    <a:srgbClr val="ffffff"/>
                  </a:solidFill>
                </a:uFill>
                <a:latin typeface="Lato"/>
              </a:rPr>
              <a:t>, este deseori cea mai grea. Deseori etapa de </a:t>
            </a:r>
            <a:r>
              <a:rPr b="1" lang="ro-RO" sz="2400" spc="-1" strike="noStrike">
                <a:solidFill>
                  <a:srgbClr val="000000"/>
                </a:solidFill>
                <a:uFill>
                  <a:solidFill>
                    <a:srgbClr val="ffffff"/>
                  </a:solidFill>
                </a:uFill>
                <a:latin typeface="Lato"/>
              </a:rPr>
              <a:t>bug-fixing</a:t>
            </a:r>
            <a:r>
              <a:rPr lang="ro-RO" sz="2400" spc="-1" strike="noStrike">
                <a:solidFill>
                  <a:srgbClr val="000000"/>
                </a:solidFill>
                <a:uFill>
                  <a:solidFill>
                    <a:srgbClr val="ffffff"/>
                  </a:solidFill>
                </a:uFill>
                <a:latin typeface="Lato"/>
              </a:rPr>
              <a:t> e ușoară, odată identificat bug-ul în codul sursă.</a:t>
            </a:r>
            <a:endParaRPr/>
          </a:p>
          <a:p>
            <a:pPr algn="just">
              <a:lnSpc>
                <a:spcPct val="100000"/>
              </a:lnSpc>
            </a:pPr>
            <a:endParaRPr/>
          </a:p>
          <a:p>
            <a:pPr algn="just">
              <a:lnSpc>
                <a:spcPct val="100000"/>
              </a:lnSpc>
            </a:pPr>
            <a:endParaRPr/>
          </a:p>
          <a:p>
            <a:pPr algn="just">
              <a:lnSpc>
                <a:spcPct val="100000"/>
              </a:lnSpc>
            </a:pPr>
            <a:r>
              <a:rPr lang="ro-RO" sz="2400" spc="-1" strike="noStrike">
                <a:solidFill>
                  <a:srgbClr val="000000"/>
                </a:solidFill>
                <a:uFill>
                  <a:solidFill>
                    <a:srgbClr val="ffffff"/>
                  </a:solidFill>
                </a:uFill>
                <a:latin typeface="Lato"/>
              </a:rPr>
              <a:t>Pentru a ușura această sarcină au fost create programe specializate numite </a:t>
            </a:r>
            <a:r>
              <a:rPr b="1" lang="ro-RO" sz="2400" spc="-1" strike="noStrike">
                <a:solidFill>
                  <a:srgbClr val="000000"/>
                </a:solidFill>
                <a:uFill>
                  <a:solidFill>
                    <a:srgbClr val="ffffff"/>
                  </a:solidFill>
                </a:uFill>
                <a:latin typeface="Lato"/>
              </a:rPr>
              <a:t>debuggere</a:t>
            </a:r>
            <a:r>
              <a:rPr lang="ro-RO" sz="2400" spc="-1" strike="noStrike">
                <a:solidFill>
                  <a:srgbClr val="000000"/>
                </a:solidFill>
                <a:uFill>
                  <a:solidFill>
                    <a:srgbClr val="ffffff"/>
                  </a:solidFill>
                </a:uFill>
                <a:latin typeface="Lato"/>
              </a:rPr>
              <a:t>.</a:t>
            </a:r>
            <a:endParaRPr/>
          </a:p>
          <a:p>
            <a:pPr algn="just">
              <a:lnSpc>
                <a:spcPct val="100000"/>
              </a:lnSpc>
            </a:pPr>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4"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Debugging / Debuggers</a:t>
            </a:r>
            <a:endParaRPr/>
          </a:p>
          <a:p>
            <a:pPr>
              <a:lnSpc>
                <a:spcPct val="100000"/>
              </a:lnSpc>
            </a:pPr>
            <a:endParaRPr/>
          </a:p>
        </p:txBody>
      </p:sp>
      <p:sp>
        <p:nvSpPr>
          <p:cNvPr id="215"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216"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b="1" lang="ro-RO" sz="2400" spc="-1" strike="noStrike">
                <a:solidFill>
                  <a:srgbClr val="000000"/>
                </a:solidFill>
                <a:uFill>
                  <a:solidFill>
                    <a:srgbClr val="ffffff"/>
                  </a:solidFill>
                </a:uFill>
                <a:latin typeface="Lato"/>
              </a:rPr>
              <a:t>Ce este un debugger?</a:t>
            </a:r>
            <a:endParaRPr/>
          </a:p>
          <a:p>
            <a:pPr algn="just">
              <a:lnSpc>
                <a:spcPct val="100000"/>
              </a:lnSpc>
            </a:pPr>
            <a:endParaRPr/>
          </a:p>
          <a:p>
            <a:pPr algn="just">
              <a:lnSpc>
                <a:spcPct val="100000"/>
              </a:lnSpc>
            </a:pPr>
            <a:r>
              <a:rPr lang="ro-RO" sz="2400" spc="-1" strike="noStrike">
                <a:solidFill>
                  <a:srgbClr val="000000"/>
                </a:solidFill>
                <a:uFill>
                  <a:solidFill>
                    <a:srgbClr val="ffffff"/>
                  </a:solidFill>
                </a:uFill>
                <a:latin typeface="Lato"/>
              </a:rPr>
              <a:t>Un debugger este o aplicație software folosită pentru a testa și a depana o altă aplicație (deseori numită „target”).</a:t>
            </a:r>
            <a:endParaRPr/>
          </a:p>
          <a:p>
            <a:pPr algn="just">
              <a:lnSpc>
                <a:spcPct val="100000"/>
              </a:lnSpc>
            </a:pPr>
            <a:endParaRPr/>
          </a:p>
          <a:p>
            <a:pPr algn="just">
              <a:lnSpc>
                <a:spcPct val="100000"/>
              </a:lnSpc>
            </a:pPr>
            <a:r>
              <a:rPr lang="ro-RO" sz="2400" spc="-1" strike="noStrike">
                <a:solidFill>
                  <a:srgbClr val="000000"/>
                </a:solidFill>
                <a:uFill>
                  <a:solidFill>
                    <a:srgbClr val="ffffff"/>
                  </a:solidFill>
                </a:uFill>
                <a:latin typeface="Lato"/>
              </a:rPr>
              <a:t>Un debugger poate porni target-ul sau se poate atașa la acesta în timp ce target-ul rulează.</a:t>
            </a:r>
            <a:endParaRPr/>
          </a:p>
          <a:p>
            <a:pPr algn="just">
              <a:lnSpc>
                <a:spcPct val="100000"/>
              </a:lnSpc>
            </a:pPr>
            <a:endParaRPr/>
          </a:p>
          <a:p>
            <a:pPr algn="just">
              <a:lnSpc>
                <a:spcPct val="100000"/>
              </a:lnSpc>
            </a:pPr>
            <a:r>
              <a:rPr lang="ro-RO" sz="2400" spc="-1" strike="noStrike">
                <a:solidFill>
                  <a:srgbClr val="000000"/>
                </a:solidFill>
                <a:uFill>
                  <a:solidFill>
                    <a:srgbClr val="ffffff"/>
                  </a:solidFill>
                </a:uFill>
                <a:latin typeface="Lato"/>
              </a:rPr>
              <a:t>Majoritatea debuggerelor sunt aplicații care sunt controlate prin intermediul unei interfețe de tip CLI (command line interface).</a:t>
            </a:r>
            <a:endParaRPr/>
          </a:p>
          <a:p>
            <a:pPr algn="just">
              <a:lnSpc>
                <a:spcPct val="100000"/>
              </a:lnSpc>
            </a:pPr>
            <a:endParaRPr/>
          </a:p>
          <a:p>
            <a:pPr algn="just">
              <a:lnSpc>
                <a:spcPct val="100000"/>
              </a:lnSpc>
            </a:pPr>
            <a:r>
              <a:rPr lang="ro-RO" sz="2400" spc="-1" strike="noStrike">
                <a:solidFill>
                  <a:srgbClr val="000000"/>
                </a:solidFill>
                <a:uFill>
                  <a:solidFill>
                    <a:srgbClr val="ffffff"/>
                  </a:solidFill>
                </a:uFill>
                <a:latin typeface="Lato"/>
              </a:rPr>
              <a:t>Totuși majoritatea programatorilor preferă folosirea lor prin intermediul unor așa-numite </a:t>
            </a:r>
            <a:r>
              <a:rPr b="1" lang="ro-RO" sz="2400" spc="-1" strike="noStrike">
                <a:solidFill>
                  <a:srgbClr val="000000"/>
                </a:solidFill>
                <a:uFill>
                  <a:solidFill>
                    <a:srgbClr val="ffffff"/>
                  </a:solidFill>
                </a:uFill>
                <a:latin typeface="Lato"/>
              </a:rPr>
              <a:t>debugger front-ends</a:t>
            </a:r>
            <a:r>
              <a:rPr lang="ro-RO" sz="2400" spc="-1" strike="noStrike">
                <a:solidFill>
                  <a:srgbClr val="000000"/>
                </a:solidFill>
                <a:uFill>
                  <a:solidFill>
                    <a:srgbClr val="ffffff"/>
                  </a:solidFill>
                </a:uFill>
                <a:latin typeface="Lato"/>
              </a:rPr>
              <a:t>, interfețe grafice (uzual din IDE-uri) care permit o serie de efecte vizuale cum ar fi execuția animată a codului, inspecția vizuală a variabilelor, etc.</a:t>
            </a:r>
            <a:endParaRPr/>
          </a:p>
        </p:txBody>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7"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Debugging / Debuggers</a:t>
            </a:r>
            <a:endParaRPr/>
          </a:p>
          <a:p>
            <a:pPr>
              <a:lnSpc>
                <a:spcPct val="100000"/>
              </a:lnSpc>
            </a:pPr>
            <a:endParaRPr/>
          </a:p>
        </p:txBody>
      </p:sp>
      <p:sp>
        <p:nvSpPr>
          <p:cNvPr id="218"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219"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lang="ro-RO" sz="2400" spc="-1" strike="noStrike">
                <a:solidFill>
                  <a:srgbClr val="000000"/>
                </a:solidFill>
                <a:uFill>
                  <a:solidFill>
                    <a:srgbClr val="ffffff"/>
                  </a:solidFill>
                </a:uFill>
                <a:latin typeface="Lato"/>
              </a:rPr>
              <a:t>Aplicația target poate rula în mai multe moduri:</a:t>
            </a:r>
            <a:endParaRPr/>
          </a:p>
          <a:p>
            <a:pPr algn="just">
              <a:lnSpc>
                <a:spcPct val="100000"/>
              </a:lnSpc>
            </a:pPr>
            <a:r>
              <a:rPr lang="ro-RO" sz="1800" spc="-1" strike="noStrike">
                <a:solidFill>
                  <a:srgbClr val="000000"/>
                </a:solidFill>
                <a:uFill>
                  <a:solidFill>
                    <a:srgbClr val="ffffff"/>
                  </a:solidFill>
                </a:uFill>
                <a:latin typeface="Lato"/>
              </a:rPr>
              <a:t>(</a:t>
            </a:r>
            <a:r>
              <a:rPr b="1" lang="ro-RO" sz="1800" spc="-1" strike="noStrike">
                <a:solidFill>
                  <a:srgbClr val="000000"/>
                </a:solidFill>
                <a:uFill>
                  <a:solidFill>
                    <a:srgbClr val="ffffff"/>
                  </a:solidFill>
                </a:uFill>
                <a:latin typeface="Lato"/>
              </a:rPr>
              <a:t>EXERCIȚIU: identificați care sunt avantajele și dezavantajele fiecărei modalități)</a:t>
            </a:r>
            <a:endParaRPr/>
          </a:p>
          <a:p>
            <a:pPr marL="432000" indent="-323640" algn="just">
              <a:lnSpc>
                <a:spcPct val="100000"/>
              </a:lnSpc>
              <a:buClr>
                <a:srgbClr val="ffffff"/>
              </a:buClr>
              <a:buSzPct val="45000"/>
              <a:buFont typeface="Wingdings" charset="2"/>
              <a:buChar char=""/>
            </a:pPr>
            <a:r>
              <a:rPr lang="ro-RO" sz="2000" spc="-1" strike="noStrike">
                <a:solidFill>
                  <a:srgbClr val="000000"/>
                </a:solidFill>
                <a:uFill>
                  <a:solidFill>
                    <a:srgbClr val="ffffff"/>
                  </a:solidFill>
                </a:uFill>
                <a:latin typeface="Lato"/>
              </a:rPr>
              <a:t> </a:t>
            </a:r>
            <a:endParaRPr/>
          </a:p>
          <a:p>
            <a:pPr marL="432000" indent="-323640" algn="just">
              <a:lnSpc>
                <a:spcPct val="100000"/>
              </a:lnSpc>
              <a:buClr>
                <a:srgbClr val="ffffff"/>
              </a:buClr>
              <a:buSzPct val="45000"/>
              <a:buFont typeface="Wingdings" charset="2"/>
              <a:buChar char=""/>
            </a:pPr>
            <a:r>
              <a:rPr lang="ro-RO" sz="2000" spc="-1" strike="noStrike">
                <a:solidFill>
                  <a:srgbClr val="000000"/>
                </a:solidFill>
                <a:uFill>
                  <a:solidFill>
                    <a:srgbClr val="ffffff"/>
                  </a:solidFill>
                </a:uFill>
                <a:latin typeface="Lato"/>
              </a:rPr>
              <a:t> </a:t>
            </a:r>
            <a:endParaRPr/>
          </a:p>
          <a:p>
            <a:pPr marL="432000" indent="-323640" algn="just">
              <a:lnSpc>
                <a:spcPct val="100000"/>
              </a:lnSpc>
              <a:buClr>
                <a:srgbClr val="ffffff"/>
              </a:buClr>
              <a:buSzPct val="45000"/>
              <a:buFont typeface="Wingdings" charset="2"/>
              <a:buChar char=""/>
            </a:pPr>
            <a:r>
              <a:rPr b="1" lang="ro-RO" sz="2000" spc="-1" strike="noStrike">
                <a:solidFill>
                  <a:srgbClr val="000000"/>
                </a:solidFill>
                <a:uFill>
                  <a:solidFill>
                    <a:srgbClr val="ffffff"/>
                  </a:solidFill>
                </a:uFill>
                <a:latin typeface="Lato"/>
              </a:rPr>
              <a:t>Într-un mediu/context simulat</a:t>
            </a:r>
            <a:r>
              <a:rPr lang="ro-RO" sz="2000" spc="-1" strike="noStrike">
                <a:solidFill>
                  <a:srgbClr val="000000"/>
                </a:solidFill>
                <a:uFill>
                  <a:solidFill>
                    <a:srgbClr val="ffffff"/>
                  </a:solidFill>
                </a:uFill>
                <a:latin typeface="Lato"/>
              </a:rPr>
              <a:t> de către debugger (în acest caz debugger-ul conține un instruction-set simulator);</a:t>
            </a:r>
            <a:endParaRPr/>
          </a:p>
          <a:p>
            <a:pPr marL="432000" indent="-323640" algn="just">
              <a:lnSpc>
                <a:spcPct val="100000"/>
              </a:lnSpc>
              <a:buClr>
                <a:srgbClr val="ffffff"/>
              </a:buClr>
              <a:buSzPct val="45000"/>
              <a:buFont typeface="Wingdings" charset="2"/>
              <a:buChar char=""/>
            </a:pPr>
            <a:r>
              <a:rPr lang="ro-RO" sz="2000" spc="-1" strike="noStrike">
                <a:solidFill>
                  <a:srgbClr val="000000"/>
                </a:solidFill>
                <a:uFill>
                  <a:solidFill>
                    <a:srgbClr val="ffffff"/>
                  </a:solidFill>
                </a:uFill>
                <a:latin typeface="Lato"/>
              </a:rPr>
              <a:t> </a:t>
            </a:r>
            <a:endParaRPr/>
          </a:p>
          <a:p>
            <a:pPr marL="432000" indent="-323640" algn="just">
              <a:lnSpc>
                <a:spcPct val="100000"/>
              </a:lnSpc>
              <a:buClr>
                <a:srgbClr val="ffffff"/>
              </a:buClr>
              <a:buSzPct val="45000"/>
              <a:buFont typeface="Wingdings" charset="2"/>
              <a:buChar char=""/>
            </a:pPr>
            <a:r>
              <a:rPr lang="ro-RO" sz="2000" spc="-1" strike="noStrike">
                <a:solidFill>
                  <a:srgbClr val="000000"/>
                </a:solidFill>
                <a:uFill>
                  <a:solidFill>
                    <a:srgbClr val="ffffff"/>
                  </a:solidFill>
                </a:uFill>
                <a:latin typeface="Lato"/>
              </a:rPr>
              <a:t> </a:t>
            </a:r>
            <a:endParaRPr/>
          </a:p>
          <a:p>
            <a:pPr marL="432000" indent="-323640" algn="just">
              <a:lnSpc>
                <a:spcPct val="100000"/>
              </a:lnSpc>
              <a:buClr>
                <a:srgbClr val="ffffff"/>
              </a:buClr>
              <a:buSzPct val="45000"/>
              <a:buFont typeface="Wingdings" charset="2"/>
              <a:buChar char=""/>
            </a:pPr>
            <a:r>
              <a:rPr b="1" lang="ro-RO" sz="2000" spc="-1" strike="noStrike">
                <a:solidFill>
                  <a:srgbClr val="000000"/>
                </a:solidFill>
                <a:uFill>
                  <a:solidFill>
                    <a:srgbClr val="ffffff"/>
                  </a:solidFill>
                </a:uFill>
                <a:latin typeface="Lato"/>
              </a:rPr>
              <a:t>Pe aceeași platformă hardware/software</a:t>
            </a:r>
            <a:r>
              <a:rPr lang="ro-RO" sz="2000" spc="-1" strike="noStrike">
                <a:solidFill>
                  <a:srgbClr val="000000"/>
                </a:solidFill>
                <a:uFill>
                  <a:solidFill>
                    <a:srgbClr val="ffffff"/>
                  </a:solidFill>
                </a:uFill>
                <a:latin typeface="Lato"/>
              </a:rPr>
              <a:t> cu debugger-ul – acesta este cel mai întâlnit caz (încă);</a:t>
            </a:r>
            <a:endParaRPr/>
          </a:p>
          <a:p>
            <a:pPr marL="432000" indent="-323640" algn="just">
              <a:lnSpc>
                <a:spcPct val="100000"/>
              </a:lnSpc>
              <a:buClr>
                <a:srgbClr val="ffffff"/>
              </a:buClr>
              <a:buSzPct val="45000"/>
              <a:buFont typeface="Wingdings" charset="2"/>
              <a:buChar char=""/>
            </a:pPr>
            <a:r>
              <a:rPr lang="ro-RO" sz="2000" spc="-1" strike="noStrike">
                <a:solidFill>
                  <a:srgbClr val="000000"/>
                </a:solidFill>
                <a:uFill>
                  <a:solidFill>
                    <a:srgbClr val="ffffff"/>
                  </a:solidFill>
                </a:uFill>
                <a:latin typeface="Lato"/>
              </a:rPr>
              <a:t> </a:t>
            </a:r>
            <a:endParaRPr/>
          </a:p>
          <a:p>
            <a:pPr marL="432000" indent="-323640" algn="just">
              <a:lnSpc>
                <a:spcPct val="100000"/>
              </a:lnSpc>
              <a:buClr>
                <a:srgbClr val="ffffff"/>
              </a:buClr>
              <a:buSzPct val="45000"/>
              <a:buFont typeface="Wingdings" charset="2"/>
              <a:buChar char=""/>
            </a:pPr>
            <a:r>
              <a:rPr lang="ro-RO" sz="2000" spc="-1" strike="noStrike">
                <a:solidFill>
                  <a:srgbClr val="000000"/>
                </a:solidFill>
                <a:uFill>
                  <a:solidFill>
                    <a:srgbClr val="ffffff"/>
                  </a:solidFill>
                </a:uFill>
                <a:latin typeface="Lato"/>
              </a:rPr>
              <a:t> </a:t>
            </a:r>
            <a:endParaRPr/>
          </a:p>
          <a:p>
            <a:pPr marL="432000" indent="-323640" algn="just">
              <a:lnSpc>
                <a:spcPct val="100000"/>
              </a:lnSpc>
              <a:buClr>
                <a:srgbClr val="ffffff"/>
              </a:buClr>
              <a:buSzPct val="45000"/>
              <a:buFont typeface="Wingdings" charset="2"/>
              <a:buChar char=""/>
            </a:pPr>
            <a:r>
              <a:rPr b="1" lang="ro-RO" sz="2000" spc="-1" strike="noStrike">
                <a:solidFill>
                  <a:srgbClr val="000000"/>
                </a:solidFill>
                <a:uFill>
                  <a:solidFill>
                    <a:srgbClr val="ffffff"/>
                  </a:solidFill>
                </a:uFill>
                <a:latin typeface="Lato"/>
              </a:rPr>
              <a:t>Pe o altă platformă hardware/software</a:t>
            </a:r>
            <a:r>
              <a:rPr lang="ro-RO" sz="2000" spc="-1" strike="noStrike">
                <a:solidFill>
                  <a:srgbClr val="000000"/>
                </a:solidFill>
                <a:uFill>
                  <a:solidFill>
                    <a:srgbClr val="ffffff"/>
                  </a:solidFill>
                </a:uFill>
                <a:latin typeface="Lato"/>
              </a:rPr>
              <a:t> identică sau diferită situată la distanța. În acest caz vorbim despre remote-debugging. Acest mod apare frecvent în embedded development și în mobile development;</a:t>
            </a:r>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 name="CustomShape 1"/>
          <p:cNvSpPr/>
          <p:nvPr/>
        </p:nvSpPr>
        <p:spPr>
          <a:xfrm>
            <a:off x="541440" y="323640"/>
            <a:ext cx="752076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Ce înseammă un defect software?</a:t>
            </a:r>
            <a:endParaRPr/>
          </a:p>
          <a:p>
            <a:pPr>
              <a:lnSpc>
                <a:spcPct val="100000"/>
              </a:lnSpc>
            </a:pPr>
            <a:endParaRPr/>
          </a:p>
        </p:txBody>
      </p:sp>
      <p:sp>
        <p:nvSpPr>
          <p:cNvPr id="101"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02" name="CustomShape 3"/>
          <p:cNvSpPr/>
          <p:nvPr/>
        </p:nvSpPr>
        <p:spPr>
          <a:xfrm>
            <a:off x="541440" y="936000"/>
            <a:ext cx="11338200" cy="5160960"/>
          </a:xfrm>
          <a:prstGeom prst="rect">
            <a:avLst/>
          </a:prstGeom>
          <a:noFill/>
          <a:ln>
            <a:noFill/>
          </a:ln>
        </p:spPr>
        <p:style>
          <a:lnRef idx="0"/>
          <a:fillRef idx="0"/>
          <a:effectRef idx="0"/>
          <a:fontRef idx="minor"/>
        </p:style>
        <p:txBody>
          <a:bodyPr lIns="90000" rIns="90000" tIns="45000" bIns="45000"/>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Un </a:t>
            </a:r>
            <a:r>
              <a:rPr b="1" lang="ro-RO" sz="2400" spc="-1" strike="noStrike">
                <a:solidFill>
                  <a:srgbClr val="000000"/>
                </a:solidFill>
                <a:uFill>
                  <a:solidFill>
                    <a:srgbClr val="ffffff"/>
                  </a:solidFill>
                </a:uFill>
                <a:latin typeface="Lato"/>
              </a:rPr>
              <a:t>defect software</a:t>
            </a:r>
            <a:r>
              <a:rPr lang="ro-RO" sz="2400" spc="-1" strike="noStrike">
                <a:solidFill>
                  <a:srgbClr val="000000"/>
                </a:solidFill>
                <a:uFill>
                  <a:solidFill>
                    <a:srgbClr val="ffffff"/>
                  </a:solidFill>
                </a:uFill>
                <a:latin typeface="Lato"/>
              </a:rPr>
              <a:t> reprezintă:</a:t>
            </a:r>
            <a:endParaRPr/>
          </a:p>
          <a:p>
            <a:pPr marL="228600" indent="-227880" algn="just">
              <a:lnSpc>
                <a:spcPct val="100000"/>
              </a:lnSpc>
              <a:buFont typeface="Arial"/>
              <a:buChar char="•"/>
            </a:pPr>
            <a:r>
              <a:rPr lang="ro-RO" sz="1000" spc="-1" strike="noStrike">
                <a:solidFill>
                  <a:srgbClr val="000000"/>
                </a:solidFill>
                <a:uFill>
                  <a:solidFill>
                    <a:srgbClr val="ffffff"/>
                  </a:solidFill>
                </a:uFill>
                <a:latin typeface="Lato"/>
              </a:rPr>
              <a:t> </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O eroare (cum ar fi un typo)</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O omisiune</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O neînțelegere sau un eșec, etc.</a:t>
            </a:r>
            <a:endParaRPr/>
          </a:p>
          <a:p>
            <a:pPr lvl="1" marL="864000" indent="-323640" algn="just">
              <a:lnSpc>
                <a:spcPct val="100000"/>
              </a:lnSpc>
              <a:buClr>
                <a:srgbClr val="ffffff"/>
              </a:buClr>
              <a:buSzPct val="75000"/>
              <a:buFont typeface="Symbol"/>
              <a:buChar char=""/>
            </a:pPr>
            <a:r>
              <a:rPr lang="ro-RO" sz="1000" spc="-1" strike="noStrike">
                <a:solidFill>
                  <a:srgbClr val="000000"/>
                </a:solidFill>
                <a:uFill>
                  <a:solidFill>
                    <a:srgbClr val="ffffff"/>
                  </a:solidFill>
                </a:uFill>
                <a:latin typeface="Lato"/>
              </a:rPr>
              <a:t> </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care poate apare la nivelul unei aplicații software sau al unui sistem software și care are drept consecințe:</a:t>
            </a:r>
            <a:endParaRPr/>
          </a:p>
          <a:p>
            <a:pPr marL="228600" indent="-227880" algn="just">
              <a:lnSpc>
                <a:spcPct val="100000"/>
              </a:lnSpc>
              <a:buFont typeface="Arial"/>
              <a:buChar char="•"/>
            </a:pPr>
            <a:r>
              <a:rPr lang="ro-RO" sz="1000" spc="-1" strike="noStrike">
                <a:solidFill>
                  <a:srgbClr val="000000"/>
                </a:solidFill>
                <a:uFill>
                  <a:solidFill>
                    <a:srgbClr val="ffffff"/>
                  </a:solidFill>
                </a:uFill>
                <a:latin typeface="Lato"/>
              </a:rPr>
              <a:t> </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Producerea unui rezultat incorect sau neașteptat;</a:t>
            </a:r>
            <a:endParaRPr/>
          </a:p>
          <a:p>
            <a:pPr lvl="1" marL="864000" indent="-323640" algn="just">
              <a:lnSpc>
                <a:spcPct val="100000"/>
              </a:lnSpc>
              <a:buClr>
                <a:srgbClr val="ffffff"/>
              </a:buClr>
              <a:buSzPct val="75000"/>
              <a:buFont typeface="Wingdings" charset="2"/>
              <a:buChar char=""/>
            </a:pPr>
            <a:r>
              <a:rPr lang="ro-RO" sz="1000" spc="-1" strike="noStrike">
                <a:solidFill>
                  <a:srgbClr val="000000"/>
                </a:solidFill>
                <a:uFill>
                  <a:solidFill>
                    <a:srgbClr val="ffffff"/>
                  </a:solidFill>
                </a:uFill>
                <a:latin typeface="Lato"/>
              </a:rPr>
              <a:t> </a:t>
            </a:r>
            <a:endParaRPr/>
          </a:p>
          <a:p>
            <a:pPr lvl="1" marL="864000" indent="-323640" algn="just">
              <a:lnSpc>
                <a:spcPct val="100000"/>
              </a:lnSpc>
              <a:buClr>
                <a:srgbClr val="ffffff"/>
              </a:buClr>
              <a:buSzPct val="75000"/>
              <a:buFont typeface="Wingdings" charset="2"/>
              <a:buChar char=""/>
            </a:pPr>
            <a:r>
              <a:rPr lang="ro-RO" sz="2400" spc="-1" strike="noStrike">
                <a:solidFill>
                  <a:srgbClr val="000000"/>
                </a:solidFill>
                <a:uFill>
                  <a:solidFill>
                    <a:srgbClr val="ffffff"/>
                  </a:solidFill>
                </a:uFill>
                <a:latin typeface="Lato"/>
              </a:rPr>
              <a:t>Producerea unui rezultat corect însă însoțit de o serie de comportamente neașteptate sau neintenținate (blocări, acaparare de resurse cum ar fi memoria, CPU, etc.);</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0"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Debugging / Debuggers</a:t>
            </a:r>
            <a:endParaRPr/>
          </a:p>
          <a:p>
            <a:pPr>
              <a:lnSpc>
                <a:spcPct val="100000"/>
              </a:lnSpc>
            </a:pPr>
            <a:endParaRPr/>
          </a:p>
        </p:txBody>
      </p:sp>
      <p:sp>
        <p:nvSpPr>
          <p:cNvPr id="221"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222"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lang="ro-RO" sz="2400" spc="-1" strike="noStrike">
                <a:solidFill>
                  <a:srgbClr val="000000"/>
                </a:solidFill>
                <a:uFill>
                  <a:solidFill>
                    <a:srgbClr val="ffffff"/>
                  </a:solidFill>
                </a:uFill>
                <a:latin typeface="Lato"/>
              </a:rPr>
              <a:t>Atributele unui debugger:</a:t>
            </a:r>
            <a:endParaRPr/>
          </a:p>
          <a:p>
            <a:pPr algn="just">
              <a:lnSpc>
                <a:spcPct val="100000"/>
              </a:lnSpc>
            </a:pP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ea typeface="Droid Sans Fallback"/>
              </a:rPr>
              <a:t>Permit executarea codului linie cu linie;</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ea typeface="Droid Sans Fallback"/>
              </a:rPr>
              <a:t>Într-o linie de cod pot permite executarea operațiilor pas cu pas;</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ea typeface="Droid Sans Fallback"/>
              </a:rPr>
              <a:t>Permit inspectarea și modificarea valorilor variabilelor;</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ea typeface="Droid Sans Fallback"/>
              </a:rPr>
              <a:t>Permit inspectarea stivei de apeluri;</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ea typeface="Droid Sans Fallback"/>
              </a:rPr>
              <a:t>Permit inspectarea diferitelor threaduri;</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ea typeface="Droid Sans Fallback"/>
              </a:rPr>
              <a:t>Permit suspendarea condiționată sau necondiținată a execuției unei aplicații într-un anumit punct;</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ea typeface="Droid Sans Fallback"/>
              </a:rPr>
              <a:t>Unele debuggere permit modificarea atât a stării target-ului cât și a funcționalității target-ului fără a-l reporni;</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ea typeface="Droid Sans Fallback"/>
              </a:rPr>
              <a:t>Unele debuggere implementează operația de „reverse debugging”;</a:t>
            </a:r>
            <a:endParaRPr/>
          </a:p>
        </p:txBody>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3"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Breakpoint-urile</a:t>
            </a:r>
            <a:endParaRPr/>
          </a:p>
          <a:p>
            <a:pPr>
              <a:lnSpc>
                <a:spcPct val="100000"/>
              </a:lnSpc>
            </a:pPr>
            <a:endParaRPr/>
          </a:p>
        </p:txBody>
      </p:sp>
      <p:sp>
        <p:nvSpPr>
          <p:cNvPr id="224"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225"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lang="ro-RO" sz="2400" spc="-1" strike="noStrike">
                <a:solidFill>
                  <a:srgbClr val="000000"/>
                </a:solidFill>
                <a:uFill>
                  <a:solidFill>
                    <a:srgbClr val="ffffff"/>
                  </a:solidFill>
                </a:uFill>
                <a:latin typeface="Lato"/>
              </a:rPr>
              <a:t>Un </a:t>
            </a:r>
            <a:r>
              <a:rPr b="1" lang="ro-RO" sz="2400" spc="-1" strike="noStrike">
                <a:solidFill>
                  <a:srgbClr val="000000"/>
                </a:solidFill>
                <a:uFill>
                  <a:solidFill>
                    <a:srgbClr val="ffffff"/>
                  </a:solidFill>
                </a:uFill>
                <a:latin typeface="Lato"/>
              </a:rPr>
              <a:t>breakpoint</a:t>
            </a:r>
            <a:r>
              <a:rPr lang="ro-RO" sz="2400" spc="-1" strike="noStrike">
                <a:solidFill>
                  <a:srgbClr val="000000"/>
                </a:solidFill>
                <a:uFill>
                  <a:solidFill>
                    <a:srgbClr val="ffffff"/>
                  </a:solidFill>
                </a:uFill>
                <a:latin typeface="Lato"/>
              </a:rPr>
              <a:t> resprezintă un punct în cadrul unui program folosit pentru a opri execuția acestuia în acel loc.</a:t>
            </a:r>
            <a:endParaRPr/>
          </a:p>
          <a:p>
            <a:pPr algn="just">
              <a:lnSpc>
                <a:spcPct val="100000"/>
              </a:lnSpc>
            </a:pPr>
            <a:endParaRPr/>
          </a:p>
          <a:p>
            <a:pPr algn="just">
              <a:lnSpc>
                <a:spcPct val="100000"/>
              </a:lnSpc>
            </a:pPr>
            <a:r>
              <a:rPr lang="ro-RO" sz="2400" spc="-1" strike="noStrike">
                <a:solidFill>
                  <a:srgbClr val="000000"/>
                </a:solidFill>
                <a:uFill>
                  <a:solidFill>
                    <a:srgbClr val="ffffff"/>
                  </a:solidFill>
                </a:uFill>
                <a:latin typeface="Lato"/>
              </a:rPr>
              <a:t>Pe lângă operația de debugging, </a:t>
            </a:r>
            <a:r>
              <a:rPr b="1" lang="ro-RO" sz="2400" spc="-1" strike="noStrike">
                <a:solidFill>
                  <a:srgbClr val="000000"/>
                </a:solidFill>
                <a:uFill>
                  <a:solidFill>
                    <a:srgbClr val="ffffff"/>
                  </a:solidFill>
                </a:uFill>
                <a:latin typeface="Lato"/>
              </a:rPr>
              <a:t>breakpointurile</a:t>
            </a:r>
            <a:r>
              <a:rPr lang="ro-RO" sz="2400" spc="-1" strike="noStrike">
                <a:solidFill>
                  <a:srgbClr val="000000"/>
                </a:solidFill>
                <a:uFill>
                  <a:solidFill>
                    <a:srgbClr val="ffffff"/>
                  </a:solidFill>
                </a:uFill>
                <a:latin typeface="Lato"/>
              </a:rPr>
              <a:t> mai pot fi folosite și în operațiile de reverse engineering și/sau cracking.</a:t>
            </a:r>
            <a:endParaRPr/>
          </a:p>
          <a:p>
            <a:pPr algn="just">
              <a:lnSpc>
                <a:spcPct val="100000"/>
              </a:lnSpc>
            </a:pPr>
            <a:endParaRPr/>
          </a:p>
          <a:p>
            <a:pPr algn="just">
              <a:lnSpc>
                <a:spcPct val="100000"/>
              </a:lnSpc>
            </a:pPr>
            <a:r>
              <a:rPr lang="ro-RO" sz="2400" spc="-1" strike="noStrike">
                <a:solidFill>
                  <a:srgbClr val="000000"/>
                </a:solidFill>
                <a:uFill>
                  <a:solidFill>
                    <a:srgbClr val="ffffff"/>
                  </a:solidFill>
                </a:uFill>
                <a:latin typeface="Lato"/>
              </a:rPr>
              <a:t>Atunci când execuția programului este suspendată (</a:t>
            </a:r>
            <a:r>
              <a:rPr b="1" lang="ro-RO" sz="2400" spc="-1" strike="noStrike">
                <a:solidFill>
                  <a:srgbClr val="000000"/>
                </a:solidFill>
                <a:uFill>
                  <a:solidFill>
                    <a:srgbClr val="ffffff"/>
                  </a:solidFill>
                </a:uFill>
                <a:latin typeface="Lato"/>
              </a:rPr>
              <a:t>pause</a:t>
            </a:r>
            <a:r>
              <a:rPr lang="ro-RO" sz="2400" spc="-1" strike="noStrike">
                <a:solidFill>
                  <a:srgbClr val="000000"/>
                </a:solidFill>
                <a:uFill>
                  <a:solidFill>
                    <a:srgbClr val="ffffff"/>
                  </a:solidFill>
                </a:uFill>
                <a:latin typeface="Lato"/>
              </a:rPr>
              <a:t>) programatorul poate inspecta:</a:t>
            </a:r>
            <a:endParaRPr/>
          </a:p>
          <a:p>
            <a:pPr algn="just">
              <a:lnSpc>
                <a:spcPct val="100000"/>
              </a:lnSpc>
            </a:pP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mediul/contextul intern al programului: variabile locale și globale, regiștrii, memoria, stiva de apelurii (call stack);</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 </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mediul/contextul extern al programului: log-uri, fișiere (de configurare sau fisiere generate), ce a afișat până în acel punct, etc.</a:t>
            </a:r>
            <a:endParaRPr/>
          </a:p>
          <a:p>
            <a:pPr algn="just">
              <a:lnSpc>
                <a:spcPct val="100000"/>
              </a:lnSpc>
            </a:pPr>
            <a:endParaRPr/>
          </a:p>
        </p:txBody>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6"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Breakpoint-urile</a:t>
            </a:r>
            <a:endParaRPr/>
          </a:p>
          <a:p>
            <a:pPr>
              <a:lnSpc>
                <a:spcPct val="100000"/>
              </a:lnSpc>
            </a:pPr>
            <a:endParaRPr/>
          </a:p>
        </p:txBody>
      </p:sp>
      <p:sp>
        <p:nvSpPr>
          <p:cNvPr id="227"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228"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lang="ro-RO" sz="2400" spc="-1" strike="noStrike">
                <a:solidFill>
                  <a:srgbClr val="000000"/>
                </a:solidFill>
                <a:uFill>
                  <a:solidFill>
                    <a:srgbClr val="ffffff"/>
                  </a:solidFill>
                </a:uFill>
                <a:latin typeface="Lato"/>
              </a:rPr>
              <a:t>În funcție de natura lor breakpoint-urile pot fi:</a:t>
            </a:r>
            <a:endParaRPr/>
          </a:p>
          <a:p>
            <a:pPr algn="just">
              <a:lnSpc>
                <a:spcPct val="100000"/>
              </a:lnSpc>
            </a:pPr>
            <a:endParaRPr/>
          </a:p>
          <a:p>
            <a:pPr marL="432000" indent="-323640" algn="just">
              <a:lnSpc>
                <a:spcPct val="100000"/>
              </a:lnSpc>
              <a:buClr>
                <a:srgbClr val="ffffff"/>
              </a:buClr>
              <a:buSzPct val="45000"/>
              <a:buFont typeface="Wingdings" charset="2"/>
              <a:buChar char=""/>
            </a:pPr>
            <a:r>
              <a:rPr b="1" lang="ro-RO" sz="2400" spc="-1" strike="noStrike">
                <a:solidFill>
                  <a:srgbClr val="000000"/>
                </a:solidFill>
                <a:uFill>
                  <a:solidFill>
                    <a:srgbClr val="ffffff"/>
                  </a:solidFill>
                </a:uFill>
                <a:latin typeface="Lato"/>
              </a:rPr>
              <a:t>Breakpoint-uri necondiționale</a:t>
            </a:r>
            <a:r>
              <a:rPr lang="ro-RO" sz="2400" spc="-1" strike="noStrike">
                <a:solidFill>
                  <a:srgbClr val="000000"/>
                </a:solidFill>
                <a:uFill>
                  <a:solidFill>
                    <a:srgbClr val="ffffff"/>
                  </a:solidFill>
                </a:uFill>
                <a:latin typeface="Lato"/>
              </a:rPr>
              <a:t>;</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 </a:t>
            </a:r>
            <a:endParaRPr/>
          </a:p>
          <a:p>
            <a:pPr marL="432000" indent="-323640" algn="just">
              <a:lnSpc>
                <a:spcPct val="100000"/>
              </a:lnSpc>
              <a:buClr>
                <a:srgbClr val="ffffff"/>
              </a:buClr>
              <a:buSzPct val="45000"/>
              <a:buFont typeface="Wingdings" charset="2"/>
              <a:buChar char=""/>
            </a:pPr>
            <a:r>
              <a:rPr b="1" lang="ro-RO" sz="2400" spc="-1" strike="noStrike">
                <a:solidFill>
                  <a:srgbClr val="000000"/>
                </a:solidFill>
                <a:uFill>
                  <a:solidFill>
                    <a:srgbClr val="ffffff"/>
                  </a:solidFill>
                </a:uFill>
                <a:latin typeface="Lato"/>
              </a:rPr>
              <a:t>Breakpoint-uri condiționale</a:t>
            </a:r>
            <a:r>
              <a:rPr lang="ro-RO" sz="2400" spc="-1" strike="noStrike">
                <a:solidFill>
                  <a:srgbClr val="000000"/>
                </a:solidFill>
                <a:uFill>
                  <a:solidFill>
                    <a:srgbClr val="ffffff"/>
                  </a:solidFill>
                </a:uFill>
                <a:latin typeface="Lato"/>
              </a:rPr>
              <a:t>;</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 </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Alte tipuri de breakpoint-uri cum ar fi </a:t>
            </a:r>
            <a:r>
              <a:rPr b="1" lang="ro-RO" sz="2400" spc="-1" strike="noStrike">
                <a:solidFill>
                  <a:srgbClr val="000000"/>
                </a:solidFill>
                <a:uFill>
                  <a:solidFill>
                    <a:srgbClr val="ffffff"/>
                  </a:solidFill>
                </a:uFill>
                <a:latin typeface="Lato"/>
              </a:rPr>
              <a:t>timing breakpoints</a:t>
            </a:r>
            <a:r>
              <a:rPr lang="ro-RO" sz="2400" spc="-1" strike="noStrike">
                <a:solidFill>
                  <a:srgbClr val="000000"/>
                </a:solidFill>
                <a:uFill>
                  <a:solidFill>
                    <a:srgbClr val="ffffff"/>
                  </a:solidFill>
                </a:uFill>
                <a:latin typeface="Lato"/>
              </a:rPr>
              <a:t>, </a:t>
            </a:r>
            <a:r>
              <a:rPr b="1" lang="ro-RO" sz="2400" spc="-1" strike="noStrike">
                <a:solidFill>
                  <a:srgbClr val="000000"/>
                </a:solidFill>
                <a:uFill>
                  <a:solidFill>
                    <a:srgbClr val="ffffff"/>
                  </a:solidFill>
                </a:uFill>
                <a:latin typeface="Lato"/>
              </a:rPr>
              <a:t>event breakpoints</a:t>
            </a:r>
            <a:r>
              <a:rPr lang="ro-RO" sz="2400" spc="-1" strike="noStrike">
                <a:solidFill>
                  <a:srgbClr val="000000"/>
                </a:solidFill>
                <a:uFill>
                  <a:solidFill>
                    <a:srgbClr val="ffffff"/>
                  </a:solidFill>
                </a:uFill>
                <a:latin typeface="Lato"/>
              </a:rPr>
              <a:t>, etc.;</a:t>
            </a:r>
            <a:endParaRPr/>
          </a:p>
          <a:p>
            <a:pPr marL="432000" indent="-323640" algn="just">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 </a:t>
            </a:r>
            <a:endParaRPr/>
          </a:p>
          <a:p>
            <a:pPr algn="just">
              <a:lnSpc>
                <a:spcPct val="100000"/>
              </a:lnSpc>
            </a:pPr>
            <a:r>
              <a:rPr b="1" lang="ro-RO" sz="2400" spc="-1" strike="noStrike">
                <a:solidFill>
                  <a:srgbClr val="000000"/>
                </a:solidFill>
                <a:uFill>
                  <a:solidFill>
                    <a:srgbClr val="ffffff"/>
                  </a:solidFill>
                </a:uFill>
                <a:latin typeface="Lato"/>
              </a:rPr>
              <a:t>Breakpoint-uri necondiționale</a:t>
            </a:r>
            <a:r>
              <a:rPr lang="ro-RO" sz="2400" spc="-1" strike="noStrike">
                <a:solidFill>
                  <a:srgbClr val="000000"/>
                </a:solidFill>
                <a:uFill>
                  <a:solidFill>
                    <a:srgbClr val="ffffff"/>
                  </a:solidFill>
                </a:uFill>
                <a:latin typeface="Lato"/>
              </a:rPr>
              <a:t> = aplicația target se va opri totdeauna la o anumită instrucțiune. Aceste breakpoint-uri se mai numesc și </a:t>
            </a:r>
            <a:r>
              <a:rPr b="1" lang="ro-RO" sz="2400" spc="-1" strike="noStrike">
                <a:solidFill>
                  <a:srgbClr val="000000"/>
                </a:solidFill>
                <a:uFill>
                  <a:solidFill>
                    <a:srgbClr val="ffffff"/>
                  </a:solidFill>
                </a:uFill>
                <a:latin typeface="Lato"/>
              </a:rPr>
              <a:t>instruction breakpoints</a:t>
            </a:r>
            <a:r>
              <a:rPr lang="ro-RO" sz="2400" spc="-1" strike="noStrike">
                <a:solidFill>
                  <a:srgbClr val="000000"/>
                </a:solidFill>
                <a:uFill>
                  <a:solidFill>
                    <a:srgbClr val="ffffff"/>
                  </a:solidFill>
                </a:uFill>
                <a:latin typeface="Lato"/>
              </a:rPr>
              <a:t>.</a:t>
            </a:r>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9"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Breakpoint-urile</a:t>
            </a:r>
            <a:endParaRPr/>
          </a:p>
          <a:p>
            <a:pPr>
              <a:lnSpc>
                <a:spcPct val="100000"/>
              </a:lnSpc>
            </a:pPr>
            <a:endParaRPr/>
          </a:p>
        </p:txBody>
      </p:sp>
      <p:sp>
        <p:nvSpPr>
          <p:cNvPr id="230"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231"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b="1" lang="ro-RO" sz="2400" spc="-1" strike="noStrike">
                <a:solidFill>
                  <a:srgbClr val="000000"/>
                </a:solidFill>
                <a:uFill>
                  <a:solidFill>
                    <a:srgbClr val="ffffff"/>
                  </a:solidFill>
                </a:uFill>
                <a:latin typeface="Lato"/>
              </a:rPr>
              <a:t>Breakpoint-uri condiționale</a:t>
            </a:r>
            <a:r>
              <a:rPr lang="ro-RO" sz="2400" spc="-1" strike="noStrike">
                <a:solidFill>
                  <a:srgbClr val="000000"/>
                </a:solidFill>
                <a:uFill>
                  <a:solidFill>
                    <a:srgbClr val="ffffff"/>
                  </a:solidFill>
                </a:uFill>
                <a:latin typeface="Lato"/>
              </a:rPr>
              <a:t>: aplicația target se va opri doar dacă o anumita condiție devine adevărată. Condiția vizează o anumită locație de memorie și o anumită operație (de read, write sau modify) asupra acesteia. Astfel programul se poate opri într-un anumit punct ori de câte ori condiția e adevărată (</a:t>
            </a:r>
            <a:r>
              <a:rPr b="1" lang="ro-RO" sz="2400" spc="-1" strike="noStrike">
                <a:solidFill>
                  <a:srgbClr val="000000"/>
                </a:solidFill>
                <a:uFill>
                  <a:solidFill>
                    <a:srgbClr val="ffffff"/>
                  </a:solidFill>
                </a:uFill>
                <a:latin typeface="Lato"/>
              </a:rPr>
              <a:t>conditional instruction breakpoint</a:t>
            </a:r>
            <a:r>
              <a:rPr lang="ro-RO" sz="2400" spc="-1" strike="noStrike">
                <a:solidFill>
                  <a:srgbClr val="000000"/>
                </a:solidFill>
                <a:uFill>
                  <a:solidFill>
                    <a:srgbClr val="ffffff"/>
                  </a:solidFill>
                </a:uFill>
                <a:latin typeface="Lato"/>
              </a:rPr>
              <a:t>) sau în toate punctele în care condiția devine adevărată (</a:t>
            </a:r>
            <a:r>
              <a:rPr b="1" lang="ro-RO" sz="2400" spc="-1" strike="noStrike">
                <a:solidFill>
                  <a:srgbClr val="000000"/>
                </a:solidFill>
                <a:uFill>
                  <a:solidFill>
                    <a:srgbClr val="ffffff"/>
                  </a:solidFill>
                </a:uFill>
                <a:latin typeface="Lato"/>
              </a:rPr>
              <a:t>data breakpoint</a:t>
            </a:r>
            <a:r>
              <a:rPr lang="ro-RO" sz="2400" spc="-1" strike="noStrike">
                <a:solidFill>
                  <a:srgbClr val="000000"/>
                </a:solidFill>
                <a:uFill>
                  <a:solidFill>
                    <a:srgbClr val="ffffff"/>
                  </a:solidFill>
                </a:uFill>
                <a:latin typeface="Lato"/>
              </a:rPr>
              <a:t> sau </a:t>
            </a:r>
            <a:r>
              <a:rPr b="1" lang="ro-RO" sz="2400" spc="-1" strike="noStrike">
                <a:solidFill>
                  <a:srgbClr val="000000"/>
                </a:solidFill>
                <a:uFill>
                  <a:solidFill>
                    <a:srgbClr val="ffffff"/>
                  </a:solidFill>
                </a:uFill>
                <a:latin typeface="Lato"/>
              </a:rPr>
              <a:t>watchpoint</a:t>
            </a:r>
            <a:r>
              <a:rPr lang="ro-RO" sz="2400" spc="-1" strike="noStrike">
                <a:solidFill>
                  <a:srgbClr val="000000"/>
                </a:solidFill>
                <a:uFill>
                  <a:solidFill>
                    <a:srgbClr val="ffffff"/>
                  </a:solidFill>
                </a:uFill>
                <a:latin typeface="Lato"/>
              </a:rPr>
              <a:t>);</a:t>
            </a:r>
            <a:endParaRPr/>
          </a:p>
          <a:p>
            <a:pPr algn="just">
              <a:lnSpc>
                <a:spcPct val="100000"/>
              </a:lnSpc>
            </a:pPr>
            <a:endParaRPr/>
          </a:p>
          <a:p>
            <a:pPr algn="just">
              <a:lnSpc>
                <a:spcPct val="100000"/>
              </a:lnSpc>
            </a:pPr>
            <a:r>
              <a:rPr b="1" lang="ro-RO" sz="2400" spc="-1" strike="noStrike">
                <a:solidFill>
                  <a:srgbClr val="000000"/>
                </a:solidFill>
                <a:uFill>
                  <a:solidFill>
                    <a:srgbClr val="ffffff"/>
                  </a:solidFill>
                </a:uFill>
                <a:latin typeface="Lato"/>
              </a:rPr>
              <a:t>Timing breakpoint</a:t>
            </a:r>
            <a:r>
              <a:rPr lang="ro-RO" sz="2400" spc="-1" strike="noStrike">
                <a:solidFill>
                  <a:srgbClr val="000000"/>
                </a:solidFill>
                <a:uFill>
                  <a:solidFill>
                    <a:srgbClr val="ffffff"/>
                  </a:solidFill>
                </a:uFill>
                <a:latin typeface="Lato"/>
              </a:rPr>
              <a:t>: aplicația este întreruptă automat la expirarea unui anumit timer;</a:t>
            </a:r>
            <a:endParaRPr/>
          </a:p>
          <a:p>
            <a:pPr algn="just">
              <a:lnSpc>
                <a:spcPct val="100000"/>
              </a:lnSpc>
            </a:pPr>
            <a:endParaRPr/>
          </a:p>
          <a:p>
            <a:pPr algn="just">
              <a:lnSpc>
                <a:spcPct val="100000"/>
              </a:lnSpc>
            </a:pPr>
            <a:r>
              <a:rPr b="1" lang="ro-RO" sz="2400" spc="-1" strike="noStrike">
                <a:solidFill>
                  <a:srgbClr val="000000"/>
                </a:solidFill>
                <a:uFill>
                  <a:solidFill>
                    <a:srgbClr val="ffffff"/>
                  </a:solidFill>
                </a:uFill>
                <a:latin typeface="Lato"/>
              </a:rPr>
              <a:t>Event breakpoint</a:t>
            </a:r>
            <a:r>
              <a:rPr lang="ro-RO" sz="2400" spc="-1" strike="noStrike">
                <a:solidFill>
                  <a:srgbClr val="000000"/>
                </a:solidFill>
                <a:uFill>
                  <a:solidFill>
                    <a:srgbClr val="ffffff"/>
                  </a:solidFill>
                </a:uFill>
                <a:latin typeface="Lato"/>
              </a:rPr>
              <a:t>: aplicația este întreruptă la apariția unui eveniment cum ar fi apăsarea unei taste sau a unui mesaj ce provine de la un alt thread, de la o altă aplicație sau de la SO.</a:t>
            </a:r>
            <a:endParaRPr/>
          </a:p>
          <a:p>
            <a:pPr algn="just">
              <a:lnSpc>
                <a:spcPct val="100000"/>
              </a:lnSpc>
            </a:pPr>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2"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Breakpoint-urile</a:t>
            </a:r>
            <a:endParaRPr/>
          </a:p>
          <a:p>
            <a:pPr>
              <a:lnSpc>
                <a:spcPct val="100000"/>
              </a:lnSpc>
            </a:pPr>
            <a:endParaRPr/>
          </a:p>
        </p:txBody>
      </p:sp>
      <p:sp>
        <p:nvSpPr>
          <p:cNvPr id="233"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234"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lang="ro-RO" sz="2400" spc="-1" strike="noStrike">
                <a:solidFill>
                  <a:srgbClr val="000000"/>
                </a:solidFill>
                <a:uFill>
                  <a:solidFill>
                    <a:srgbClr val="ffffff"/>
                  </a:solidFill>
                </a:uFill>
                <a:latin typeface="Lato"/>
              </a:rPr>
              <a:t>Din punct de vedere al implementării breakpoint-urile se împart în:</a:t>
            </a:r>
            <a:endParaRPr/>
          </a:p>
          <a:p>
            <a:pPr algn="just">
              <a:lnSpc>
                <a:spcPct val="100000"/>
              </a:lnSpc>
            </a:pPr>
            <a:endParaRPr/>
          </a:p>
          <a:p>
            <a:pPr algn="just">
              <a:lnSpc>
                <a:spcPct val="100000"/>
              </a:lnSpc>
            </a:pPr>
            <a:endParaRPr/>
          </a:p>
          <a:p>
            <a:pPr algn="just">
              <a:lnSpc>
                <a:spcPct val="100000"/>
              </a:lnSpc>
            </a:pPr>
            <a:endParaRPr/>
          </a:p>
          <a:p>
            <a:pPr lvl="6" marL="3024000" indent="-215640">
              <a:lnSpc>
                <a:spcPct val="100000"/>
              </a:lnSpc>
              <a:buClr>
                <a:srgbClr val="ffffff"/>
              </a:buClr>
              <a:buSzPct val="45000"/>
              <a:buFont typeface="Wingdings" charset="2"/>
              <a:buChar char=""/>
            </a:pPr>
            <a:r>
              <a:rPr b="1" lang="ro-RO" sz="2400" spc="-1" strike="noStrike">
                <a:solidFill>
                  <a:srgbClr val="000000"/>
                </a:solidFill>
                <a:uFill>
                  <a:solidFill>
                    <a:srgbClr val="ffffff"/>
                  </a:solidFill>
                </a:uFill>
                <a:latin typeface="Lato"/>
              </a:rPr>
              <a:t>Breakpoint-uri hardware</a:t>
            </a:r>
            <a:r>
              <a:rPr lang="ro-RO" sz="2400" spc="-1" strike="noStrike">
                <a:solidFill>
                  <a:srgbClr val="000000"/>
                </a:solidFill>
                <a:uFill>
                  <a:solidFill>
                    <a:srgbClr val="ffffff"/>
                  </a:solidFill>
                </a:uFill>
                <a:latin typeface="Lato"/>
              </a:rPr>
              <a:t>;</a:t>
            </a:r>
            <a:endParaRPr/>
          </a:p>
          <a:p>
            <a:pPr lvl="6" marL="3024000" indent="-215640">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 </a:t>
            </a:r>
            <a:endParaRPr/>
          </a:p>
          <a:p>
            <a:pPr lvl="6" marL="3024000" indent="-215640">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 </a:t>
            </a:r>
            <a:endParaRPr/>
          </a:p>
          <a:p>
            <a:pPr lvl="6" marL="3024000" indent="-215640">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 </a:t>
            </a:r>
            <a:endParaRPr/>
          </a:p>
          <a:p>
            <a:pPr lvl="6" marL="3024000" indent="-215640">
              <a:lnSpc>
                <a:spcPct val="100000"/>
              </a:lnSpc>
              <a:buClr>
                <a:srgbClr val="ffffff"/>
              </a:buClr>
              <a:buSzPct val="45000"/>
              <a:buFont typeface="Wingdings" charset="2"/>
              <a:buChar char=""/>
            </a:pPr>
            <a:r>
              <a:rPr b="1" lang="ro-RO" sz="2400" spc="-1" strike="noStrike">
                <a:solidFill>
                  <a:srgbClr val="000000"/>
                </a:solidFill>
                <a:uFill>
                  <a:solidFill>
                    <a:srgbClr val="ffffff"/>
                  </a:solidFill>
                </a:uFill>
                <a:latin typeface="Lato"/>
              </a:rPr>
              <a:t>Breakpoint-uri software</a:t>
            </a:r>
            <a:r>
              <a:rPr lang="ro-RO" sz="2400" spc="-1" strike="noStrike">
                <a:solidFill>
                  <a:srgbClr val="000000"/>
                </a:solidFill>
                <a:uFill>
                  <a:solidFill>
                    <a:srgbClr val="ffffff"/>
                  </a:solidFill>
                </a:uFill>
                <a:latin typeface="Lato"/>
              </a:rPr>
              <a:t>;</a:t>
            </a:r>
            <a:endParaRPr/>
          </a:p>
          <a:p>
            <a:pPr lvl="6" marL="3024000" indent="-215640">
              <a:lnSpc>
                <a:spcPct val="100000"/>
              </a:lnSpc>
              <a:buClr>
                <a:srgbClr val="ffffff"/>
              </a:buClr>
              <a:buSzPct val="45000"/>
              <a:buFont typeface="Wingdings" charset="2"/>
              <a:buChar char=""/>
            </a:pPr>
            <a:r>
              <a:rPr lang="ro-RO" sz="2400" spc="-1" strike="noStrike">
                <a:solidFill>
                  <a:srgbClr val="000000"/>
                </a:solidFill>
                <a:uFill>
                  <a:solidFill>
                    <a:srgbClr val="ffffff"/>
                  </a:solidFill>
                </a:uFill>
                <a:latin typeface="Lato"/>
              </a:rPr>
              <a:t> </a:t>
            </a:r>
            <a:endParaRPr/>
          </a:p>
          <a:p>
            <a:pPr algn="just">
              <a:lnSpc>
                <a:spcPct val="100000"/>
              </a:lnSpc>
            </a:pPr>
            <a:endParaRPr/>
          </a:p>
        </p:txBody>
      </p:sp>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5" name="CustomShape 1"/>
          <p:cNvSpPr/>
          <p:nvPr/>
        </p:nvSpPr>
        <p:spPr>
          <a:xfrm>
            <a:off x="541440" y="323640"/>
            <a:ext cx="9826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Breakpoint-urile</a:t>
            </a:r>
            <a:endParaRPr/>
          </a:p>
          <a:p>
            <a:pPr>
              <a:lnSpc>
                <a:spcPct val="100000"/>
              </a:lnSpc>
            </a:pPr>
            <a:endParaRPr/>
          </a:p>
        </p:txBody>
      </p:sp>
      <p:sp>
        <p:nvSpPr>
          <p:cNvPr id="236"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237"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gn="just">
              <a:lnSpc>
                <a:spcPct val="100000"/>
              </a:lnSpc>
            </a:pPr>
            <a:r>
              <a:rPr b="1" lang="ro-RO" sz="2400" spc="-1" strike="noStrike">
                <a:solidFill>
                  <a:srgbClr val="000000"/>
                </a:solidFill>
                <a:uFill>
                  <a:solidFill>
                    <a:srgbClr val="ffffff"/>
                  </a:solidFill>
                </a:uFill>
                <a:latin typeface="Lato"/>
              </a:rPr>
              <a:t>Breakpoint-uri hardware</a:t>
            </a:r>
            <a:r>
              <a:rPr lang="ro-RO" sz="2400" spc="-1" strike="noStrike">
                <a:solidFill>
                  <a:srgbClr val="000000"/>
                </a:solidFill>
                <a:uFill>
                  <a:solidFill>
                    <a:srgbClr val="ffffff"/>
                  </a:solidFill>
                </a:uFill>
                <a:latin typeface="Lato"/>
              </a:rPr>
              <a:t>. Diferite procesoare oferă o serie de resurse hardware pentru a permite debugging-ul: regiștrii de debug, flag-uri în regiștii de control care permit alterarea funcționării procesorului (de exemplu: se evită execuța de tip branch delay slot = atunci când două sau mai multe instrucțiuni în asamblare sunt executate simultan deoarece acestea sunt independente între ele);</a:t>
            </a:r>
            <a:endParaRPr/>
          </a:p>
          <a:p>
            <a:pPr algn="just">
              <a:lnSpc>
                <a:spcPct val="100000"/>
              </a:lnSpc>
            </a:pPr>
            <a:endParaRPr/>
          </a:p>
          <a:p>
            <a:pPr algn="just">
              <a:lnSpc>
                <a:spcPct val="100000"/>
              </a:lnSpc>
            </a:pPr>
            <a:endParaRPr/>
          </a:p>
          <a:p>
            <a:pPr algn="just">
              <a:lnSpc>
                <a:spcPct val="100000"/>
              </a:lnSpc>
            </a:pPr>
            <a:r>
              <a:rPr b="1" lang="ro-RO" sz="2400" spc="-1" strike="noStrike">
                <a:solidFill>
                  <a:srgbClr val="000000"/>
                </a:solidFill>
                <a:uFill>
                  <a:solidFill>
                    <a:srgbClr val="ffffff"/>
                  </a:solidFill>
                </a:uFill>
                <a:latin typeface="Lato"/>
              </a:rPr>
              <a:t>Breakpoint-urile software</a:t>
            </a:r>
            <a:r>
              <a:rPr lang="ro-RO" sz="2400" spc="-1" strike="noStrike">
                <a:solidFill>
                  <a:srgbClr val="000000"/>
                </a:solidFill>
                <a:uFill>
                  <a:solidFill>
                    <a:srgbClr val="ffffff"/>
                  </a:solidFill>
                </a:uFill>
                <a:latin typeface="Lato"/>
              </a:rPr>
              <a:t>. Acestea sunt implementate simplu prin înlocuirea on-the-fly a locației în care se găsește breakpointul cu:</a:t>
            </a:r>
            <a:endParaRPr/>
          </a:p>
          <a:p>
            <a:pPr marL="432000" indent="-323640" algn="just">
              <a:lnSpc>
                <a:spcPct val="100000"/>
              </a:lnSpc>
              <a:buClr>
                <a:srgbClr val="ffffff"/>
              </a:buClr>
              <a:buSzPct val="45000"/>
              <a:buFont typeface="Wingdings" charset="2"/>
              <a:buChar char=""/>
            </a:pPr>
            <a:r>
              <a:rPr lang="ro-RO" sz="2200" spc="-1" strike="noStrike">
                <a:solidFill>
                  <a:srgbClr val="000000"/>
                </a:solidFill>
                <a:uFill>
                  <a:solidFill>
                    <a:srgbClr val="ffffff"/>
                  </a:solidFill>
                </a:uFill>
                <a:latin typeface="Lato"/>
              </a:rPr>
              <a:t>O instrucțiune care va apela direct debugger-ul (frecvent un syscall);</a:t>
            </a:r>
            <a:endParaRPr/>
          </a:p>
          <a:p>
            <a:pPr marL="432000" indent="-323640" algn="just">
              <a:lnSpc>
                <a:spcPct val="100000"/>
              </a:lnSpc>
              <a:buClr>
                <a:srgbClr val="ffffff"/>
              </a:buClr>
              <a:buSzPct val="45000"/>
              <a:buFont typeface="Wingdings" charset="2"/>
              <a:buChar char=""/>
            </a:pPr>
            <a:r>
              <a:rPr lang="ro-RO" sz="2200" spc="-1" strike="noStrike">
                <a:solidFill>
                  <a:srgbClr val="000000"/>
                </a:solidFill>
                <a:uFill>
                  <a:solidFill>
                    <a:srgbClr val="ffffff"/>
                  </a:solidFill>
                </a:uFill>
                <a:latin typeface="Lato"/>
              </a:rPr>
              <a:t>O intrucțiune invalidă ce va provoca întreruperea intenționată a programului și executarea unei rutine de tratare a acelei întreruperii. Aceasta rutină este la rândul ei interceptată/gestionată de către debugger.</a:t>
            </a:r>
            <a:endParaRPr/>
          </a:p>
        </p:txBody>
      </p:sp>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3" name="CustomShape 1"/>
          <p:cNvSpPr/>
          <p:nvPr/>
        </p:nvSpPr>
        <p:spPr>
          <a:xfrm>
            <a:off x="541440" y="323640"/>
            <a:ext cx="9682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Defectele de proiectare și de execuție</a:t>
            </a:r>
            <a:endParaRPr/>
          </a:p>
          <a:p>
            <a:pPr>
              <a:lnSpc>
                <a:spcPct val="100000"/>
              </a:lnSpc>
            </a:pPr>
            <a:endParaRPr/>
          </a:p>
        </p:txBody>
      </p:sp>
      <p:sp>
        <p:nvSpPr>
          <p:cNvPr id="104"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05"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 </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 </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În industria IT defectul se numește deseori </a:t>
            </a:r>
            <a:r>
              <a:rPr b="1" lang="ro-RO" sz="2400" spc="-1" strike="noStrike">
                <a:solidFill>
                  <a:srgbClr val="000000"/>
                </a:solidFill>
                <a:uFill>
                  <a:solidFill>
                    <a:srgbClr val="ffffff"/>
                  </a:solidFill>
                </a:uFill>
                <a:latin typeface="Lato"/>
              </a:rPr>
              <a:t>BUG</a:t>
            </a:r>
            <a:r>
              <a:rPr lang="ro-RO" sz="2400" spc="-1" strike="noStrike">
                <a:solidFill>
                  <a:srgbClr val="000000"/>
                </a:solidFill>
                <a:uFill>
                  <a:solidFill>
                    <a:srgbClr val="ffffff"/>
                  </a:solidFill>
                </a:uFill>
                <a:latin typeface="Lato"/>
              </a:rPr>
              <a:t> și acesta poate fi de tip software sau hardware.</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 </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 </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 </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Fenomenul de propagare a unei greșeli din etapele inițiale de dezvoltare a unei aplicații care se soldează cu unul sau mai multe defecte în etapele finale ale acestuia poartă numele de „mistake metamorphism” (din grecescul meta = ”schimbare” și morph = ”formă”).</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 </a:t>
            </a:r>
            <a:endParaRPr/>
          </a:p>
          <a:p>
            <a:pPr marL="228600" indent="-227880" algn="just">
              <a:lnSpc>
                <a:spcPct val="100000"/>
              </a:lnSpc>
              <a:buFont typeface="Arial"/>
              <a:buChar char="•"/>
            </a:pPr>
            <a:r>
              <a:rPr lang="ro-RO" sz="1800" spc="-1" strike="noStrike">
                <a:solidFill>
                  <a:srgbClr val="000000"/>
                </a:solidFill>
                <a:uFill>
                  <a:solidFill>
                    <a:srgbClr val="ffffff"/>
                  </a:solidFill>
                </a:uFill>
                <a:latin typeface="Lato"/>
              </a:rPr>
              <a:t> </a:t>
            </a: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 name="CustomShape 1"/>
          <p:cNvSpPr/>
          <p:nvPr/>
        </p:nvSpPr>
        <p:spPr>
          <a:xfrm>
            <a:off x="541440" y="323640"/>
            <a:ext cx="9682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Mistake metamorphism</a:t>
            </a:r>
            <a:endParaRPr/>
          </a:p>
          <a:p>
            <a:pPr>
              <a:lnSpc>
                <a:spcPct val="100000"/>
              </a:lnSpc>
            </a:pPr>
            <a:endParaRPr/>
          </a:p>
        </p:txBody>
      </p:sp>
      <p:sp>
        <p:nvSpPr>
          <p:cNvPr id="107"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08"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 </a:t>
            </a:r>
            <a:endParaRPr/>
          </a:p>
          <a:p>
            <a:pPr marL="228600" indent="-227880" algn="just">
              <a:lnSpc>
                <a:spcPct val="100000"/>
              </a:lnSpc>
              <a:buFont typeface="Arial"/>
              <a:buChar char="•"/>
            </a:pPr>
            <a:r>
              <a:rPr lang="ro-RO" sz="1800" spc="-1" strike="noStrike">
                <a:solidFill>
                  <a:srgbClr val="000000"/>
                </a:solidFill>
                <a:uFill>
                  <a:solidFill>
                    <a:srgbClr val="ffffff"/>
                  </a:solidFill>
                </a:uFill>
                <a:latin typeface="Lato"/>
              </a:rPr>
              <a:t> </a:t>
            </a:r>
            <a:endParaRPr/>
          </a:p>
        </p:txBody>
      </p:sp>
      <p:pic>
        <p:nvPicPr>
          <p:cNvPr id="109" name="" descr=""/>
          <p:cNvPicPr/>
          <p:nvPr/>
        </p:nvPicPr>
        <p:blipFill>
          <a:blip r:embed="rId1"/>
          <a:stretch/>
        </p:blipFill>
        <p:spPr>
          <a:xfrm>
            <a:off x="878760" y="936000"/>
            <a:ext cx="10388520" cy="520200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 name="CustomShape 1"/>
          <p:cNvSpPr/>
          <p:nvPr/>
        </p:nvSpPr>
        <p:spPr>
          <a:xfrm>
            <a:off x="541440" y="323640"/>
            <a:ext cx="9610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Etimologia cuvintelor „bug” și „debug”</a:t>
            </a:r>
            <a:endParaRPr/>
          </a:p>
          <a:p>
            <a:pPr>
              <a:lnSpc>
                <a:spcPct val="100000"/>
              </a:lnSpc>
            </a:pPr>
            <a:endParaRPr/>
          </a:p>
        </p:txBody>
      </p:sp>
      <p:sp>
        <p:nvSpPr>
          <p:cNvPr id="111"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12"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Termenul „</a:t>
            </a:r>
            <a:r>
              <a:rPr b="1" lang="ro-RO" sz="2400" spc="-1" strike="noStrike">
                <a:solidFill>
                  <a:srgbClr val="000000"/>
                </a:solidFill>
                <a:uFill>
                  <a:solidFill>
                    <a:srgbClr val="ffffff"/>
                  </a:solidFill>
                </a:uFill>
                <a:latin typeface="Lato"/>
              </a:rPr>
              <a:t>bug</a:t>
            </a:r>
            <a:r>
              <a:rPr lang="ro-RO" sz="2400" spc="-1" strike="noStrike">
                <a:solidFill>
                  <a:srgbClr val="000000"/>
                </a:solidFill>
                <a:uFill>
                  <a:solidFill>
                    <a:srgbClr val="ffffff"/>
                  </a:solidFill>
                </a:uFill>
                <a:latin typeface="Lato"/>
              </a:rPr>
              <a:t>” e folosit în inginerie cu mult înainte de apariția calculatoarelor.</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Într-o scrisoare a lui Thomas Edison din 1878 cuvântul </a:t>
            </a:r>
            <a:r>
              <a:rPr b="1" lang="ro-RO" sz="2400" spc="-1" strike="noStrike">
                <a:solidFill>
                  <a:srgbClr val="000000"/>
                </a:solidFill>
                <a:uFill>
                  <a:solidFill>
                    <a:srgbClr val="ffffff"/>
                  </a:solidFill>
                </a:uFill>
                <a:latin typeface="Lato"/>
              </a:rPr>
              <a:t>bug</a:t>
            </a:r>
            <a:r>
              <a:rPr lang="ro-RO" sz="2400" spc="-1" strike="noStrike">
                <a:solidFill>
                  <a:srgbClr val="000000"/>
                </a:solidFill>
                <a:uFill>
                  <a:solidFill>
                    <a:srgbClr val="ffffff"/>
                  </a:solidFill>
                </a:uFill>
                <a:latin typeface="Lato"/>
              </a:rPr>
              <a:t> apare însoțit de o explicare a sa împreună cu o scurta descriere a procesului de debugging:</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 </a:t>
            </a:r>
            <a:endParaRPr/>
          </a:p>
          <a:p>
            <a:pPr marL="228600" indent="-227880" algn="just">
              <a:lnSpc>
                <a:spcPct val="100000"/>
              </a:lnSpc>
              <a:buFont typeface="Arial"/>
              <a:buChar char="•"/>
            </a:pPr>
            <a:r>
              <a:rPr i="1" lang="ro-RO" sz="1800" spc="-1" strike="noStrike">
                <a:solidFill>
                  <a:srgbClr val="000000"/>
                </a:solidFill>
                <a:uFill>
                  <a:solidFill>
                    <a:srgbClr val="ffffff"/>
                  </a:solidFill>
                </a:uFill>
                <a:latin typeface="Lato"/>
              </a:rPr>
              <a:t>„</a:t>
            </a:r>
            <a:r>
              <a:rPr i="1" lang="ro-RO" sz="1800" spc="-1" strike="noStrike">
                <a:solidFill>
                  <a:srgbClr val="000000"/>
                </a:solidFill>
                <a:uFill>
                  <a:solidFill>
                    <a:srgbClr val="ffffff"/>
                  </a:solidFill>
                </a:uFill>
                <a:latin typeface="Lato"/>
              </a:rPr>
              <a:t>It has been just so in all of my inventions. The first step is an intuition, and comes with a burst, then difficulties arise — this thing gives out and [it is] then that "</a:t>
            </a:r>
            <a:r>
              <a:rPr b="1" i="1" lang="ro-RO" sz="1800" spc="-1" strike="noStrike">
                <a:solidFill>
                  <a:srgbClr val="000000"/>
                </a:solidFill>
                <a:uFill>
                  <a:solidFill>
                    <a:srgbClr val="ffffff"/>
                  </a:solidFill>
                </a:uFill>
                <a:latin typeface="Lato"/>
              </a:rPr>
              <a:t>Bugs</a:t>
            </a:r>
            <a:r>
              <a:rPr i="1" lang="ro-RO" sz="1800" spc="-1" strike="noStrike">
                <a:solidFill>
                  <a:srgbClr val="000000"/>
                </a:solidFill>
                <a:uFill>
                  <a:solidFill>
                    <a:srgbClr val="ffffff"/>
                  </a:solidFill>
                </a:uFill>
                <a:latin typeface="Lato"/>
              </a:rPr>
              <a:t>" — </a:t>
            </a:r>
            <a:r>
              <a:rPr i="1" lang="ro-RO" sz="1800" spc="-1" strike="noStrike" u="sng">
                <a:solidFill>
                  <a:srgbClr val="000000"/>
                </a:solidFill>
                <a:uFill>
                  <a:solidFill>
                    <a:srgbClr val="ffffff"/>
                  </a:solidFill>
                </a:uFill>
                <a:latin typeface="Lato"/>
              </a:rPr>
              <a:t>as such little faults and difficulties are called — show themselves</a:t>
            </a:r>
            <a:r>
              <a:rPr i="1" lang="ro-RO" sz="1800" spc="-1" strike="noStrike">
                <a:solidFill>
                  <a:srgbClr val="000000"/>
                </a:solidFill>
                <a:uFill>
                  <a:solidFill>
                    <a:srgbClr val="ffffff"/>
                  </a:solidFill>
                </a:uFill>
                <a:latin typeface="Lato"/>
              </a:rPr>
              <a:t> and </a:t>
            </a:r>
            <a:r>
              <a:rPr i="1" lang="ro-RO" sz="1800" spc="-1" strike="noStrike" u="sng">
                <a:solidFill>
                  <a:srgbClr val="000000"/>
                </a:solidFill>
                <a:uFill>
                  <a:solidFill>
                    <a:srgbClr val="ffffff"/>
                  </a:solidFill>
                </a:uFill>
                <a:latin typeface="Lato"/>
              </a:rPr>
              <a:t>months of intense watching, study and labor are requisite before commercial success or failure is certainly reached</a:t>
            </a:r>
            <a:r>
              <a:rPr i="1" lang="ro-RO" sz="1800" spc="-1" strike="noStrike">
                <a:solidFill>
                  <a:srgbClr val="000000"/>
                </a:solidFill>
                <a:uFill>
                  <a:solidFill>
                    <a:srgbClr val="ffffff"/>
                  </a:solidFill>
                </a:uFill>
                <a:latin typeface="Lato"/>
              </a:rPr>
              <a:t>.”</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 </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Cel mai probabil acest termen vine din arhaismul „</a:t>
            </a:r>
            <a:r>
              <a:rPr b="1" i="1" lang="ro-RO" sz="2400" spc="-1" strike="noStrike">
                <a:solidFill>
                  <a:srgbClr val="000000"/>
                </a:solidFill>
                <a:uFill>
                  <a:solidFill>
                    <a:srgbClr val="ffffff"/>
                  </a:solidFill>
                </a:uFill>
                <a:latin typeface="Lato"/>
              </a:rPr>
              <a:t>bugge</a:t>
            </a:r>
            <a:r>
              <a:rPr lang="ro-RO" sz="2400" spc="-1" strike="noStrike">
                <a:solidFill>
                  <a:srgbClr val="000000"/>
                </a:solidFill>
                <a:uFill>
                  <a:solidFill>
                    <a:srgbClr val="ffffff"/>
                  </a:solidFill>
                </a:uFill>
                <a:latin typeface="Lato"/>
              </a:rPr>
              <a:t>” folosit cu sensul de monstru în evul mediu mijlociu. </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 name="CustomShape 1"/>
          <p:cNvSpPr/>
          <p:nvPr/>
        </p:nvSpPr>
        <p:spPr>
          <a:xfrm>
            <a:off x="541440" y="323640"/>
            <a:ext cx="9610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Etimologia cuvintelor „bug” și „debug”</a:t>
            </a:r>
            <a:endParaRPr/>
          </a:p>
          <a:p>
            <a:pPr>
              <a:lnSpc>
                <a:spcPct val="100000"/>
              </a:lnSpc>
            </a:pPr>
            <a:endParaRPr/>
          </a:p>
        </p:txBody>
      </p:sp>
      <p:sp>
        <p:nvSpPr>
          <p:cNvPr id="114"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15"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În anul 1931 jocul mecanic „Baffle Ball” (o variantă de pinball) era promovat într-o reclamă ca fiind „bug free”:</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 </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În timpul celui de-al doilea război mondial,</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orice problemă tehnică apărută în timpul</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funcționării echipamentelor militare era</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catalogată ca fiind ori </a:t>
            </a:r>
            <a:r>
              <a:rPr b="1" lang="ro-RO" sz="2400" spc="-1" strike="noStrike">
                <a:solidFill>
                  <a:srgbClr val="000000"/>
                </a:solidFill>
                <a:uFill>
                  <a:solidFill>
                    <a:srgbClr val="ffffff"/>
                  </a:solidFill>
                </a:uFill>
                <a:latin typeface="Lato"/>
              </a:rPr>
              <a:t>bug</a:t>
            </a:r>
            <a:r>
              <a:rPr lang="ro-RO" sz="2400" spc="-1" strike="noStrike">
                <a:solidFill>
                  <a:srgbClr val="000000"/>
                </a:solidFill>
                <a:uFill>
                  <a:solidFill>
                    <a:srgbClr val="ffffff"/>
                  </a:solidFill>
                </a:uFill>
                <a:latin typeface="Lato"/>
              </a:rPr>
              <a:t> ori </a:t>
            </a:r>
            <a:r>
              <a:rPr b="1" lang="ro-RO" sz="2400" spc="-1" strike="noStrike">
                <a:solidFill>
                  <a:srgbClr val="000000"/>
                </a:solidFill>
                <a:uFill>
                  <a:solidFill>
                    <a:srgbClr val="ffffff"/>
                  </a:solidFill>
                </a:uFill>
                <a:latin typeface="Lato"/>
              </a:rPr>
              <a:t>glitch </a:t>
            </a:r>
            <a:r>
              <a:rPr lang="ro-RO" sz="2400" spc="-1" strike="noStrike">
                <a:solidFill>
                  <a:srgbClr val="000000"/>
                </a:solidFill>
                <a:uFill>
                  <a:solidFill>
                    <a:srgbClr val="ffffff"/>
                  </a:solidFill>
                </a:uFill>
                <a:latin typeface="Lato"/>
              </a:rPr>
              <a:t>(vom</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vorbi mai târziu despre acesta din urmă).</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 </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Termenul de „</a:t>
            </a:r>
            <a:r>
              <a:rPr b="1" lang="ro-RO" sz="2400" spc="-1" strike="noStrike">
                <a:solidFill>
                  <a:srgbClr val="000000"/>
                </a:solidFill>
                <a:uFill>
                  <a:solidFill>
                    <a:srgbClr val="ffffff"/>
                  </a:solidFill>
                </a:uFill>
                <a:latin typeface="Lato"/>
              </a:rPr>
              <a:t>debugging</a:t>
            </a:r>
            <a:r>
              <a:rPr lang="ro-RO" sz="2400" spc="-1" strike="noStrike">
                <a:solidFill>
                  <a:srgbClr val="000000"/>
                </a:solidFill>
                <a:uFill>
                  <a:solidFill>
                    <a:srgbClr val="ffffff"/>
                  </a:solidFill>
                </a:uFill>
                <a:latin typeface="Lato"/>
              </a:rPr>
              <a:t>” e menționat</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pentru prima oară în anul 1945 în</a:t>
            </a:r>
            <a:endParaRPr/>
          </a:p>
          <a:p>
            <a:pPr marL="228600" indent="-227880" algn="just">
              <a:lnSpc>
                <a:spcPct val="100000"/>
              </a:lnSpc>
              <a:buFont typeface="Arial"/>
              <a:buChar char="•"/>
            </a:pPr>
            <a:r>
              <a:rPr lang="ro-RO" sz="2400" spc="-1" strike="noStrike">
                <a:solidFill>
                  <a:srgbClr val="000000"/>
                </a:solidFill>
                <a:uFill>
                  <a:solidFill>
                    <a:srgbClr val="ffffff"/>
                  </a:solidFill>
                </a:uFill>
                <a:latin typeface="Lato"/>
              </a:rPr>
              <a:t>rapoartele motoarelor de avion:</a:t>
            </a:r>
            <a:endParaRPr/>
          </a:p>
          <a:p>
            <a:pPr marL="228600" indent="-227880" algn="just">
              <a:lnSpc>
                <a:spcPct val="100000"/>
              </a:lnSpc>
              <a:buFont typeface="Arial"/>
              <a:buChar char="•"/>
            </a:pPr>
            <a:r>
              <a:rPr lang="ro-RO" sz="1800" spc="-1" strike="noStrike">
                <a:solidFill>
                  <a:srgbClr val="000000"/>
                </a:solidFill>
                <a:uFill>
                  <a:solidFill>
                    <a:srgbClr val="ffffff"/>
                  </a:solidFill>
                </a:uFill>
                <a:latin typeface="Lato"/>
              </a:rPr>
              <a:t>Journal of the Royal Aeronautical Society.49, 183/2, 1945</a:t>
            </a:r>
            <a:endParaRPr/>
          </a:p>
          <a:p>
            <a:pPr marL="228600" indent="-227880" algn="just">
              <a:lnSpc>
                <a:spcPct val="100000"/>
              </a:lnSpc>
              <a:buFont typeface="Arial"/>
              <a:buChar char="•"/>
            </a:pPr>
            <a:r>
              <a:rPr lang="ro-RO" sz="1800" spc="-1" strike="noStrike">
                <a:solidFill>
                  <a:srgbClr val="000000"/>
                </a:solidFill>
                <a:uFill>
                  <a:solidFill>
                    <a:srgbClr val="ffffff"/>
                  </a:solidFill>
                </a:uFill>
                <a:latin typeface="Lato"/>
              </a:rPr>
              <a:t>"It ranged ... through the stage of type test and flight test</a:t>
            </a:r>
            <a:endParaRPr/>
          </a:p>
          <a:p>
            <a:pPr marL="228600" indent="-227880" algn="just">
              <a:lnSpc>
                <a:spcPct val="100000"/>
              </a:lnSpc>
              <a:buFont typeface="Arial"/>
              <a:buChar char="•"/>
            </a:pPr>
            <a:r>
              <a:rPr lang="ro-RO" sz="1800" spc="-1" strike="noStrike">
                <a:solidFill>
                  <a:srgbClr val="000000"/>
                </a:solidFill>
                <a:uFill>
                  <a:solidFill>
                    <a:srgbClr val="ffffff"/>
                  </a:solidFill>
                </a:uFill>
                <a:latin typeface="Lato"/>
              </a:rPr>
              <a:t>and ‘</a:t>
            </a:r>
            <a:r>
              <a:rPr b="1" lang="ro-RO" sz="1800" spc="-1" strike="noStrike">
                <a:solidFill>
                  <a:srgbClr val="000000"/>
                </a:solidFill>
                <a:uFill>
                  <a:solidFill>
                    <a:srgbClr val="ffffff"/>
                  </a:solidFill>
                </a:uFill>
                <a:latin typeface="Lato"/>
              </a:rPr>
              <a:t>debugging</a:t>
            </a:r>
            <a:r>
              <a:rPr lang="ro-RO" sz="1800" spc="-1" strike="noStrike">
                <a:solidFill>
                  <a:srgbClr val="000000"/>
                </a:solidFill>
                <a:uFill>
                  <a:solidFill>
                    <a:srgbClr val="ffffff"/>
                  </a:solidFill>
                </a:uFill>
                <a:latin typeface="Lato"/>
              </a:rPr>
              <a:t>’ ..."”</a:t>
            </a:r>
            <a:endParaRPr/>
          </a:p>
        </p:txBody>
      </p:sp>
      <p:pic>
        <p:nvPicPr>
          <p:cNvPr id="116" name="" descr=""/>
          <p:cNvPicPr/>
          <p:nvPr/>
        </p:nvPicPr>
        <p:blipFill>
          <a:blip r:embed="rId1"/>
          <a:stretch/>
        </p:blipFill>
        <p:spPr>
          <a:xfrm>
            <a:off x="7668000" y="1404000"/>
            <a:ext cx="4139640" cy="500364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7" name="CustomShape 1"/>
          <p:cNvSpPr/>
          <p:nvPr/>
        </p:nvSpPr>
        <p:spPr>
          <a:xfrm>
            <a:off x="541440" y="323640"/>
            <a:ext cx="9610200" cy="537840"/>
          </a:xfrm>
          <a:prstGeom prst="rect">
            <a:avLst/>
          </a:prstGeom>
          <a:noFill/>
          <a:ln>
            <a:noFill/>
          </a:ln>
        </p:spPr>
        <p:style>
          <a:lnRef idx="0"/>
          <a:fillRef idx="0"/>
          <a:effectRef idx="0"/>
          <a:fontRef idx="minor"/>
        </p:style>
        <p:txBody>
          <a:bodyPr lIns="90000" rIns="90000" tIns="45000" bIns="45000" anchor="ctr"/>
          <a:p>
            <a:r>
              <a:rPr b="1" lang="ro-RO" sz="3200" spc="-145" strike="noStrike">
                <a:solidFill>
                  <a:srgbClr val="000000"/>
                </a:solidFill>
                <a:uFill>
                  <a:solidFill>
                    <a:srgbClr val="ffffff"/>
                  </a:solidFill>
                </a:uFill>
                <a:latin typeface="Lato"/>
              </a:rPr>
              <a:t>„</a:t>
            </a:r>
            <a:r>
              <a:rPr b="1" lang="ro-RO" sz="3200" spc="-145" strike="noStrike">
                <a:solidFill>
                  <a:srgbClr val="000000"/>
                </a:solidFill>
                <a:uFill>
                  <a:solidFill>
                    <a:srgbClr val="ffffff"/>
                  </a:solidFill>
                </a:uFill>
                <a:latin typeface="Lato"/>
              </a:rPr>
              <a:t>Bug” și „debug” în IT</a:t>
            </a:r>
            <a:endParaRPr/>
          </a:p>
          <a:p>
            <a:pPr>
              <a:lnSpc>
                <a:spcPct val="100000"/>
              </a:lnSpc>
            </a:pPr>
            <a:endParaRPr/>
          </a:p>
        </p:txBody>
      </p:sp>
      <p:sp>
        <p:nvSpPr>
          <p:cNvPr id="118" name="CustomShape 2"/>
          <p:cNvSpPr/>
          <p:nvPr/>
        </p:nvSpPr>
        <p:spPr>
          <a:xfrm>
            <a:off x="541440" y="6359760"/>
            <a:ext cx="54856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ro-RO" sz="900" spc="-1" strike="noStrike">
                <a:solidFill>
                  <a:srgbClr val="ffffff"/>
                </a:solidFill>
                <a:uFill>
                  <a:solidFill>
                    <a:srgbClr val="ffffff"/>
                  </a:solidFill>
                </a:uFill>
                <a:latin typeface="Lato Black"/>
              </a:rPr>
              <a:t>GEMINI SOLUTIONS – MAKING SOFTWARE HAPPEN</a:t>
            </a:r>
            <a:endParaRPr/>
          </a:p>
        </p:txBody>
      </p:sp>
      <p:sp>
        <p:nvSpPr>
          <p:cNvPr id="119" name="CustomShape 3"/>
          <p:cNvSpPr/>
          <p:nvPr/>
        </p:nvSpPr>
        <p:spPr>
          <a:xfrm>
            <a:off x="541440" y="936000"/>
            <a:ext cx="11131200" cy="5160960"/>
          </a:xfrm>
          <a:prstGeom prst="rect">
            <a:avLst/>
          </a:prstGeom>
          <a:noFill/>
          <a:ln>
            <a:noFill/>
          </a:ln>
        </p:spPr>
        <p:style>
          <a:lnRef idx="0"/>
          <a:fillRef idx="0"/>
          <a:effectRef idx="0"/>
          <a:fontRef idx="minor"/>
        </p:style>
        <p:txBody>
          <a:bodyPr lIns="90000" rIns="90000" tIns="45000" bIns="45000"/>
          <a:p>
            <a:pPr>
              <a:lnSpc>
                <a:spcPct val="90000"/>
              </a:lnSpc>
            </a:pPr>
            <a:r>
              <a:rPr lang="ro-RO" sz="2390" spc="-1" strike="noStrike">
                <a:solidFill>
                  <a:srgbClr val="000000"/>
                </a:solidFill>
                <a:uFill>
                  <a:solidFill>
                    <a:srgbClr val="ffffff"/>
                  </a:solidFill>
                </a:uFill>
                <a:latin typeface="Lato"/>
                <a:ea typeface="Droid Sans Fallback"/>
              </a:rPr>
              <a:t>Cea care va populariza termenul de bug și debug în industria IT este amiral Grace Brewster Murray Hopper. </a:t>
            </a:r>
            <a:endParaRPr/>
          </a:p>
          <a:p>
            <a:pPr marL="432000" indent="-323640">
              <a:lnSpc>
                <a:spcPct val="90000"/>
              </a:lnSpc>
              <a:buClr>
                <a:srgbClr val="ffffff"/>
              </a:buClr>
              <a:buSzPct val="45000"/>
              <a:buFont typeface="Wingdings" charset="2"/>
              <a:buChar char=""/>
            </a:pPr>
            <a:r>
              <a:rPr lang="ro-RO" sz="2390" spc="-1" strike="noStrike">
                <a:solidFill>
                  <a:srgbClr val="000000"/>
                </a:solidFill>
                <a:uFill>
                  <a:solidFill>
                    <a:srgbClr val="ffffff"/>
                  </a:solidFill>
                </a:uFill>
                <a:latin typeface="Lato"/>
                <a:ea typeface="Droid Sans Fallback"/>
              </a:rPr>
              <a:t> </a:t>
            </a:r>
            <a:endParaRPr/>
          </a:p>
          <a:p>
            <a:pPr marL="432000" indent="-323640">
              <a:lnSpc>
                <a:spcPct val="90000"/>
              </a:lnSpc>
              <a:buClr>
                <a:srgbClr val="ffffff"/>
              </a:buClr>
              <a:buSzPct val="45000"/>
              <a:buFont typeface="Wingdings" charset="2"/>
              <a:buChar char=""/>
            </a:pPr>
            <a:r>
              <a:rPr lang="ro-RO" sz="2390" spc="-1" strike="noStrike">
                <a:solidFill>
                  <a:srgbClr val="000000"/>
                </a:solidFill>
                <a:uFill>
                  <a:solidFill>
                    <a:srgbClr val="ffffff"/>
                  </a:solidFill>
                </a:uFill>
                <a:latin typeface="Lato"/>
                <a:ea typeface="Droid Sans Fallback"/>
              </a:rPr>
              <a:t> </a:t>
            </a:r>
            <a:endParaRPr/>
          </a:p>
          <a:p>
            <a:pPr>
              <a:lnSpc>
                <a:spcPct val="90000"/>
              </a:lnSpc>
            </a:pPr>
            <a:r>
              <a:rPr lang="ro-RO" sz="2390" spc="-1" strike="noStrike">
                <a:solidFill>
                  <a:srgbClr val="000000"/>
                </a:solidFill>
                <a:uFill>
                  <a:solidFill>
                    <a:srgbClr val="ffffff"/>
                  </a:solidFill>
                </a:uFill>
                <a:latin typeface="Lato"/>
                <a:ea typeface="Droid Sans Fallback"/>
              </a:rPr>
              <a:t>În septembrie 1947, în timp ce lucra la realizarea</a:t>
            </a:r>
            <a:endParaRPr/>
          </a:p>
          <a:p>
            <a:pPr>
              <a:lnSpc>
                <a:spcPct val="90000"/>
              </a:lnSpc>
            </a:pPr>
            <a:r>
              <a:rPr lang="ro-RO" sz="2390" spc="-1" strike="noStrike">
                <a:solidFill>
                  <a:srgbClr val="000000"/>
                </a:solidFill>
                <a:uFill>
                  <a:solidFill>
                    <a:srgbClr val="ffffff"/>
                  </a:solidFill>
                </a:uFill>
                <a:latin typeface="Lato"/>
                <a:ea typeface="Droid Sans Fallback"/>
              </a:rPr>
              <a:t>calculatorului Mark II în US Navy cadrul research</a:t>
            </a:r>
            <a:endParaRPr/>
          </a:p>
          <a:p>
            <a:pPr>
              <a:lnSpc>
                <a:spcPct val="90000"/>
              </a:lnSpc>
            </a:pPr>
            <a:r>
              <a:rPr lang="ro-RO" sz="2390" spc="-1" strike="noStrike">
                <a:solidFill>
                  <a:srgbClr val="000000"/>
                </a:solidFill>
                <a:uFill>
                  <a:solidFill>
                    <a:srgbClr val="ffffff"/>
                  </a:solidFill>
                </a:uFill>
                <a:latin typeface="Lato"/>
                <a:ea typeface="Droid Sans Fallback"/>
              </a:rPr>
              <a:t>lab din Dahlgren, Virginiala, unul dintre colegii ei</a:t>
            </a:r>
            <a:endParaRPr/>
          </a:p>
          <a:p>
            <a:pPr>
              <a:lnSpc>
                <a:spcPct val="90000"/>
              </a:lnSpc>
            </a:pPr>
            <a:r>
              <a:rPr lang="ro-RO" sz="2390" spc="-1" strike="noStrike">
                <a:solidFill>
                  <a:srgbClr val="000000"/>
                </a:solidFill>
                <a:uFill>
                  <a:solidFill>
                    <a:srgbClr val="ffffff"/>
                  </a:solidFill>
                </a:uFill>
                <a:latin typeface="Lato"/>
                <a:ea typeface="Droid Sans Fallback"/>
              </a:rPr>
              <a:t>de echipă a descoperit o molie prinsă în lamele</a:t>
            </a:r>
            <a:endParaRPr/>
          </a:p>
          <a:p>
            <a:pPr>
              <a:lnSpc>
                <a:spcPct val="90000"/>
              </a:lnSpc>
            </a:pPr>
            <a:r>
              <a:rPr lang="ro-RO" sz="2390" spc="-1" strike="noStrike">
                <a:solidFill>
                  <a:srgbClr val="000000"/>
                </a:solidFill>
                <a:uFill>
                  <a:solidFill>
                    <a:srgbClr val="ffffff"/>
                  </a:solidFill>
                </a:uFill>
                <a:latin typeface="Lato"/>
                <a:ea typeface="Droid Sans Fallback"/>
              </a:rPr>
              <a:t>unui releu, fapt care împiedica buna funcționare a</a:t>
            </a:r>
            <a:endParaRPr/>
          </a:p>
          <a:p>
            <a:pPr>
              <a:lnSpc>
                <a:spcPct val="90000"/>
              </a:lnSpc>
            </a:pPr>
            <a:r>
              <a:rPr lang="ro-RO" sz="2390" spc="-1" strike="noStrike">
                <a:solidFill>
                  <a:srgbClr val="000000"/>
                </a:solidFill>
                <a:uFill>
                  <a:solidFill>
                    <a:srgbClr val="ffffff"/>
                  </a:solidFill>
                </a:uFill>
                <a:latin typeface="Lato"/>
                <a:ea typeface="Droid Sans Fallback"/>
              </a:rPr>
              <a:t>acestuia.</a:t>
            </a:r>
            <a:endParaRPr/>
          </a:p>
        </p:txBody>
      </p:sp>
      <p:pic>
        <p:nvPicPr>
          <p:cNvPr id="120" name="" descr=""/>
          <p:cNvPicPr/>
          <p:nvPr/>
        </p:nvPicPr>
        <p:blipFill>
          <a:blip r:embed="rId1"/>
          <a:stretch/>
        </p:blipFill>
        <p:spPr>
          <a:xfrm>
            <a:off x="8424000" y="1800000"/>
            <a:ext cx="3051720" cy="373716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otalTime>9447</TotalTime>
  <Application>LibreOffice/5.0.3.2$Linux_X86_64 LibreOffice_project/00m0$Build-2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2014-08-04T08:09:14Z</dcterms:created>
  <dc:creator>Adrian Popescu</dc:creator>
  <dc:language>ro-RO</dc:language>
  <dcterms:modified xsi:type="dcterms:W3CDTF">2015-12-08T17:52:12Z</dcterms:modified>
  <cp:revision>351</cp:revision>
  <dc:title>Disruptive Thinking in Romanian IT Entrepreneurship Environment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13</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15</vt:i4>
  </property>
</Properties>
</file>